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11"/>
  </p:notesMasterIdLst>
  <p:sldIdLst>
    <p:sldId id="281" r:id="rId2"/>
    <p:sldId id="272" r:id="rId3"/>
    <p:sldId id="282" r:id="rId4"/>
    <p:sldId id="276" r:id="rId5"/>
    <p:sldId id="279" r:id="rId6"/>
    <p:sldId id="280" r:id="rId7"/>
    <p:sldId id="277" r:id="rId8"/>
    <p:sldId id="283" r:id="rId9"/>
    <p:sldId id="278" r:id="rId10"/>
  </p:sldIdLst>
  <p:sldSz cx="9144000" cy="6858000" type="screen4x3"/>
  <p:notesSz cx="6797675" cy="987266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2" roundtripDataSignature="AMtx7mh3P1PtsGDZjy7BfBD1o3MCnMAzR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F19FFF-2FB9-45BD-A9F9-1B21A4005E78}" v="8" dt="2026-05-13T12:09:58.8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122" y="1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2" Type="http://customschemas.google.com/relationships/presentationmetadata" Target="metadata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a Maria Pastorini" userId="0ac2b29c-8550-4254-bb73-141ec1557263" providerId="ADAL" clId="{B67D22A2-4B74-4C4C-8D0F-DD9387C5BE33}"/>
    <pc:docChg chg="custSel addSld delSld modSld">
      <pc:chgData name="Anna Maria Pastorini" userId="0ac2b29c-8550-4254-bb73-141ec1557263" providerId="ADAL" clId="{B67D22A2-4B74-4C4C-8D0F-DD9387C5BE33}" dt="2026-05-13T12:10:01.206" v="235" actId="478"/>
      <pc:docMkLst>
        <pc:docMk/>
      </pc:docMkLst>
      <pc:sldChg chg="del">
        <pc:chgData name="Anna Maria Pastorini" userId="0ac2b29c-8550-4254-bb73-141ec1557263" providerId="ADAL" clId="{B67D22A2-4B74-4C4C-8D0F-DD9387C5BE33}" dt="2026-05-13T11:58:19.624" v="0" actId="47"/>
        <pc:sldMkLst>
          <pc:docMk/>
          <pc:sldMk cId="0" sldId="258"/>
        </pc:sldMkLst>
      </pc:sldChg>
      <pc:sldChg chg="del">
        <pc:chgData name="Anna Maria Pastorini" userId="0ac2b29c-8550-4254-bb73-141ec1557263" providerId="ADAL" clId="{B67D22A2-4B74-4C4C-8D0F-DD9387C5BE33}" dt="2026-05-13T11:58:19.624" v="0" actId="47"/>
        <pc:sldMkLst>
          <pc:docMk/>
          <pc:sldMk cId="0" sldId="259"/>
        </pc:sldMkLst>
      </pc:sldChg>
      <pc:sldChg chg="del">
        <pc:chgData name="Anna Maria Pastorini" userId="0ac2b29c-8550-4254-bb73-141ec1557263" providerId="ADAL" clId="{B67D22A2-4B74-4C4C-8D0F-DD9387C5BE33}" dt="2026-05-13T11:58:19.624" v="0" actId="47"/>
        <pc:sldMkLst>
          <pc:docMk/>
          <pc:sldMk cId="0" sldId="260"/>
        </pc:sldMkLst>
      </pc:sldChg>
      <pc:sldChg chg="del">
        <pc:chgData name="Anna Maria Pastorini" userId="0ac2b29c-8550-4254-bb73-141ec1557263" providerId="ADAL" clId="{B67D22A2-4B74-4C4C-8D0F-DD9387C5BE33}" dt="2026-05-13T11:58:19.624" v="0" actId="47"/>
        <pc:sldMkLst>
          <pc:docMk/>
          <pc:sldMk cId="0" sldId="261"/>
        </pc:sldMkLst>
      </pc:sldChg>
      <pc:sldChg chg="del">
        <pc:chgData name="Anna Maria Pastorini" userId="0ac2b29c-8550-4254-bb73-141ec1557263" providerId="ADAL" clId="{B67D22A2-4B74-4C4C-8D0F-DD9387C5BE33}" dt="2026-05-13T11:58:19.624" v="0" actId="47"/>
        <pc:sldMkLst>
          <pc:docMk/>
          <pc:sldMk cId="0" sldId="262"/>
        </pc:sldMkLst>
      </pc:sldChg>
      <pc:sldChg chg="del">
        <pc:chgData name="Anna Maria Pastorini" userId="0ac2b29c-8550-4254-bb73-141ec1557263" providerId="ADAL" clId="{B67D22A2-4B74-4C4C-8D0F-DD9387C5BE33}" dt="2026-05-13T11:58:19.624" v="0" actId="47"/>
        <pc:sldMkLst>
          <pc:docMk/>
          <pc:sldMk cId="0" sldId="263"/>
        </pc:sldMkLst>
      </pc:sldChg>
      <pc:sldChg chg="del">
        <pc:chgData name="Anna Maria Pastorini" userId="0ac2b29c-8550-4254-bb73-141ec1557263" providerId="ADAL" clId="{B67D22A2-4B74-4C4C-8D0F-DD9387C5BE33}" dt="2026-05-13T11:58:19.624" v="0" actId="47"/>
        <pc:sldMkLst>
          <pc:docMk/>
          <pc:sldMk cId="0" sldId="264"/>
        </pc:sldMkLst>
      </pc:sldChg>
      <pc:sldChg chg="del">
        <pc:chgData name="Anna Maria Pastorini" userId="0ac2b29c-8550-4254-bb73-141ec1557263" providerId="ADAL" clId="{B67D22A2-4B74-4C4C-8D0F-DD9387C5BE33}" dt="2026-05-13T11:58:19.624" v="0" actId="47"/>
        <pc:sldMkLst>
          <pc:docMk/>
          <pc:sldMk cId="0" sldId="265"/>
        </pc:sldMkLst>
      </pc:sldChg>
      <pc:sldChg chg="del">
        <pc:chgData name="Anna Maria Pastorini" userId="0ac2b29c-8550-4254-bb73-141ec1557263" providerId="ADAL" clId="{B67D22A2-4B74-4C4C-8D0F-DD9387C5BE33}" dt="2026-05-13T11:58:19.624" v="0" actId="47"/>
        <pc:sldMkLst>
          <pc:docMk/>
          <pc:sldMk cId="0" sldId="266"/>
        </pc:sldMkLst>
      </pc:sldChg>
      <pc:sldChg chg="del">
        <pc:chgData name="Anna Maria Pastorini" userId="0ac2b29c-8550-4254-bb73-141ec1557263" providerId="ADAL" clId="{B67D22A2-4B74-4C4C-8D0F-DD9387C5BE33}" dt="2026-05-13T11:58:19.624" v="0" actId="47"/>
        <pc:sldMkLst>
          <pc:docMk/>
          <pc:sldMk cId="0" sldId="267"/>
        </pc:sldMkLst>
      </pc:sldChg>
      <pc:sldChg chg="del">
        <pc:chgData name="Anna Maria Pastorini" userId="0ac2b29c-8550-4254-bb73-141ec1557263" providerId="ADAL" clId="{B67D22A2-4B74-4C4C-8D0F-DD9387C5BE33}" dt="2026-05-13T11:58:19.624" v="0" actId="47"/>
        <pc:sldMkLst>
          <pc:docMk/>
          <pc:sldMk cId="0" sldId="268"/>
        </pc:sldMkLst>
      </pc:sldChg>
      <pc:sldChg chg="del">
        <pc:chgData name="Anna Maria Pastorini" userId="0ac2b29c-8550-4254-bb73-141ec1557263" providerId="ADAL" clId="{B67D22A2-4B74-4C4C-8D0F-DD9387C5BE33}" dt="2026-05-13T11:58:19.624" v="0" actId="47"/>
        <pc:sldMkLst>
          <pc:docMk/>
          <pc:sldMk cId="0" sldId="269"/>
        </pc:sldMkLst>
      </pc:sldChg>
      <pc:sldChg chg="addSp delSp modSp mod">
        <pc:chgData name="Anna Maria Pastorini" userId="0ac2b29c-8550-4254-bb73-141ec1557263" providerId="ADAL" clId="{B67D22A2-4B74-4C4C-8D0F-DD9387C5BE33}" dt="2026-05-13T12:09:37.675" v="231" actId="20577"/>
        <pc:sldMkLst>
          <pc:docMk/>
          <pc:sldMk cId="0" sldId="270"/>
        </pc:sldMkLst>
        <pc:spChg chg="add del mod">
          <ac:chgData name="Anna Maria Pastorini" userId="0ac2b29c-8550-4254-bb73-141ec1557263" providerId="ADAL" clId="{B67D22A2-4B74-4C4C-8D0F-DD9387C5BE33}" dt="2026-05-13T12:07:40.845" v="185" actId="478"/>
          <ac:spMkLst>
            <pc:docMk/>
            <pc:sldMk cId="0" sldId="270"/>
            <ac:spMk id="2" creationId="{CA5CBAD8-E8F0-7A93-4B53-6B7F9BA2523A}"/>
          </ac:spMkLst>
        </pc:spChg>
        <pc:spChg chg="add mod">
          <ac:chgData name="Anna Maria Pastorini" userId="0ac2b29c-8550-4254-bb73-141ec1557263" providerId="ADAL" clId="{B67D22A2-4B74-4C4C-8D0F-DD9387C5BE33}" dt="2026-05-13T12:08:53.591" v="221" actId="1076"/>
          <ac:spMkLst>
            <pc:docMk/>
            <pc:sldMk cId="0" sldId="270"/>
            <ac:spMk id="3" creationId="{0099C51F-9ADA-8F59-6686-F3A1B702C399}"/>
          </ac:spMkLst>
        </pc:spChg>
        <pc:spChg chg="add mod">
          <ac:chgData name="Anna Maria Pastorini" userId="0ac2b29c-8550-4254-bb73-141ec1557263" providerId="ADAL" clId="{B67D22A2-4B74-4C4C-8D0F-DD9387C5BE33}" dt="2026-05-13T12:08:58.150" v="222" actId="1076"/>
          <ac:spMkLst>
            <pc:docMk/>
            <pc:sldMk cId="0" sldId="270"/>
            <ac:spMk id="4" creationId="{BD1D406D-C2D1-61BC-FD63-F6CA46792CE4}"/>
          </ac:spMkLst>
        </pc:spChg>
        <pc:spChg chg="add mod">
          <ac:chgData name="Anna Maria Pastorini" userId="0ac2b29c-8550-4254-bb73-141ec1557263" providerId="ADAL" clId="{B67D22A2-4B74-4C4C-8D0F-DD9387C5BE33}" dt="2026-05-13T12:09:37.675" v="231" actId="20577"/>
          <ac:spMkLst>
            <pc:docMk/>
            <pc:sldMk cId="0" sldId="270"/>
            <ac:spMk id="5" creationId="{550EB42F-BDCA-CB4E-CE2D-7B2B9D117668}"/>
          </ac:spMkLst>
        </pc:spChg>
        <pc:spChg chg="add mod">
          <ac:chgData name="Anna Maria Pastorini" userId="0ac2b29c-8550-4254-bb73-141ec1557263" providerId="ADAL" clId="{B67D22A2-4B74-4C4C-8D0F-DD9387C5BE33}" dt="2026-05-13T12:09:04.848" v="223" actId="1076"/>
          <ac:spMkLst>
            <pc:docMk/>
            <pc:sldMk cId="0" sldId="270"/>
            <ac:spMk id="6" creationId="{DB65A763-17CF-B0C7-5840-14446DD4B3D6}"/>
          </ac:spMkLst>
        </pc:spChg>
        <pc:spChg chg="mod">
          <ac:chgData name="Anna Maria Pastorini" userId="0ac2b29c-8550-4254-bb73-141ec1557263" providerId="ADAL" clId="{B67D22A2-4B74-4C4C-8D0F-DD9387C5BE33}" dt="2026-05-13T12:08:48.943" v="220" actId="1076"/>
          <ac:spMkLst>
            <pc:docMk/>
            <pc:sldMk cId="0" sldId="270"/>
            <ac:spMk id="265" creationId="{00000000-0000-0000-0000-000000000000}"/>
          </ac:spMkLst>
        </pc:spChg>
      </pc:sldChg>
      <pc:sldChg chg="addSp delSp modSp add mod">
        <pc:chgData name="Anna Maria Pastorini" userId="0ac2b29c-8550-4254-bb73-141ec1557263" providerId="ADAL" clId="{B67D22A2-4B74-4C4C-8D0F-DD9387C5BE33}" dt="2026-05-13T12:10:01.206" v="235" actId="478"/>
        <pc:sldMkLst>
          <pc:docMk/>
          <pc:sldMk cId="2582094612" sldId="272"/>
        </pc:sldMkLst>
        <pc:spChg chg="mod">
          <ac:chgData name="Anna Maria Pastorini" userId="0ac2b29c-8550-4254-bb73-141ec1557263" providerId="ADAL" clId="{B67D22A2-4B74-4C4C-8D0F-DD9387C5BE33}" dt="2026-05-13T12:03:39.284" v="130" actId="5793"/>
          <ac:spMkLst>
            <pc:docMk/>
            <pc:sldMk cId="2582094612" sldId="272"/>
            <ac:spMk id="2" creationId="{38C98012-9371-890F-9FA7-944E23E78B97}"/>
          </ac:spMkLst>
        </pc:spChg>
        <pc:spChg chg="add del mod">
          <ac:chgData name="Anna Maria Pastorini" userId="0ac2b29c-8550-4254-bb73-141ec1557263" providerId="ADAL" clId="{B67D22A2-4B74-4C4C-8D0F-DD9387C5BE33}" dt="2026-05-13T12:10:01.206" v="235" actId="478"/>
          <ac:spMkLst>
            <pc:docMk/>
            <pc:sldMk cId="2582094612" sldId="272"/>
            <ac:spMk id="4" creationId="{122A9445-D54C-3A0C-84DF-CFCA7237CDF1}"/>
          </ac:spMkLst>
        </pc:spChg>
        <pc:spChg chg="add mod">
          <ac:chgData name="Anna Maria Pastorini" userId="0ac2b29c-8550-4254-bb73-141ec1557263" providerId="ADAL" clId="{B67D22A2-4B74-4C4C-8D0F-DD9387C5BE33}" dt="2026-05-13T12:09:58.865" v="234"/>
          <ac:spMkLst>
            <pc:docMk/>
            <pc:sldMk cId="2582094612" sldId="272"/>
            <ac:spMk id="5" creationId="{56F61A61-F167-9D50-0E21-7A8AAB92C745}"/>
          </ac:spMkLst>
        </pc:spChg>
        <pc:spChg chg="del mod">
          <ac:chgData name="Anna Maria Pastorini" userId="0ac2b29c-8550-4254-bb73-141ec1557263" providerId="ADAL" clId="{B67D22A2-4B74-4C4C-8D0F-DD9387C5BE33}" dt="2026-05-13T12:09:58.524" v="233" actId="478"/>
          <ac:spMkLst>
            <pc:docMk/>
            <pc:sldMk cId="2582094612" sldId="272"/>
            <ac:spMk id="265" creationId="{C7D10601-59B7-AE3A-254E-5093881AB9BA}"/>
          </ac:spMkLst>
        </pc:spChg>
      </pc:sldChg>
      <pc:sldChg chg="add del">
        <pc:chgData name="Anna Maria Pastorini" userId="0ac2b29c-8550-4254-bb73-141ec1557263" providerId="ADAL" clId="{B67D22A2-4B74-4C4C-8D0F-DD9387C5BE33}" dt="2026-05-13T12:09:42.166" v="232" actId="47"/>
        <pc:sldMkLst>
          <pc:docMk/>
          <pc:sldMk cId="0" sldId="273"/>
        </pc:sldMkLst>
      </pc:sldChg>
      <pc:sldMasterChg chg="delSldLayout">
        <pc:chgData name="Anna Maria Pastorini" userId="0ac2b29c-8550-4254-bb73-141ec1557263" providerId="ADAL" clId="{B67D22A2-4B74-4C4C-8D0F-DD9387C5BE33}" dt="2026-05-13T11:58:19.624" v="0" actId="47"/>
        <pc:sldMasterMkLst>
          <pc:docMk/>
          <pc:sldMasterMk cId="0" sldId="2147483648"/>
        </pc:sldMasterMkLst>
        <pc:sldLayoutChg chg="del">
          <pc:chgData name="Anna Maria Pastorini" userId="0ac2b29c-8550-4254-bb73-141ec1557263" providerId="ADAL" clId="{B67D22A2-4B74-4C4C-8D0F-DD9387C5BE33}" dt="2026-05-13T11:58:19.624" v="0" actId="47"/>
          <pc:sldLayoutMkLst>
            <pc:docMk/>
            <pc:sldMasterMk cId="0" sldId="2147483648"/>
            <pc:sldLayoutMk cId="0" sldId="2147483651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1" y="0"/>
            <a:ext cx="2945659" cy="495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4" y="0"/>
            <a:ext cx="2945659" cy="495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77925" y="1235075"/>
            <a:ext cx="4441825" cy="3330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1" y="9377318"/>
            <a:ext cx="2945659" cy="495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4" y="9377318"/>
            <a:ext cx="2945659" cy="495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>
          <a:extLst>
            <a:ext uri="{FF2B5EF4-FFF2-40B4-BE49-F238E27FC236}">
              <a16:creationId xmlns:a16="http://schemas.microsoft.com/office/drawing/2014/main" id="{6BE3F518-1662-BEF3-455C-4DB559ED3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7:notes">
            <a:extLst>
              <a:ext uri="{FF2B5EF4-FFF2-40B4-BE49-F238E27FC236}">
                <a16:creationId xmlns:a16="http://schemas.microsoft.com/office/drawing/2014/main" id="{29382522-13A3-FCA7-6EED-722DB5369C2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1235075"/>
            <a:ext cx="4441825" cy="3330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6" name="Google Shape;256;p17:notes">
            <a:extLst>
              <a:ext uri="{FF2B5EF4-FFF2-40B4-BE49-F238E27FC236}">
                <a16:creationId xmlns:a16="http://schemas.microsoft.com/office/drawing/2014/main" id="{C631C7BB-B1CB-395C-8E25-AA74A2AB889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7" name="Google Shape;257;p17:notes">
            <a:extLst>
              <a:ext uri="{FF2B5EF4-FFF2-40B4-BE49-F238E27FC236}">
                <a16:creationId xmlns:a16="http://schemas.microsoft.com/office/drawing/2014/main" id="{274C3EE4-C91E-9F86-1BDA-FE7D9178EA6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50444" y="9377318"/>
            <a:ext cx="2945659" cy="495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1</a:t>
            </a:fld>
            <a:endParaRPr/>
          </a:p>
        </p:txBody>
      </p:sp>
      <p:sp>
        <p:nvSpPr>
          <p:cNvPr id="258" name="Google Shape;258;p17:notes">
            <a:extLst>
              <a:ext uri="{FF2B5EF4-FFF2-40B4-BE49-F238E27FC236}">
                <a16:creationId xmlns:a16="http://schemas.microsoft.com/office/drawing/2014/main" id="{1F9E8914-9179-AFBD-249B-881262156D72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1" y="9377318"/>
            <a:ext cx="2945659" cy="495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/>
              <a:t>85.a Assemblea ITALE - 19 maggio 2025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763344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>
          <a:extLst>
            <a:ext uri="{FF2B5EF4-FFF2-40B4-BE49-F238E27FC236}">
              <a16:creationId xmlns:a16="http://schemas.microsoft.com/office/drawing/2014/main" id="{6BE3F518-1662-BEF3-455C-4DB559ED3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7:notes">
            <a:extLst>
              <a:ext uri="{FF2B5EF4-FFF2-40B4-BE49-F238E27FC236}">
                <a16:creationId xmlns:a16="http://schemas.microsoft.com/office/drawing/2014/main" id="{29382522-13A3-FCA7-6EED-722DB5369C2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1235075"/>
            <a:ext cx="4441825" cy="3330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6" name="Google Shape;256;p17:notes">
            <a:extLst>
              <a:ext uri="{FF2B5EF4-FFF2-40B4-BE49-F238E27FC236}">
                <a16:creationId xmlns:a16="http://schemas.microsoft.com/office/drawing/2014/main" id="{C631C7BB-B1CB-395C-8E25-AA74A2AB889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7" name="Google Shape;257;p17:notes">
            <a:extLst>
              <a:ext uri="{FF2B5EF4-FFF2-40B4-BE49-F238E27FC236}">
                <a16:creationId xmlns:a16="http://schemas.microsoft.com/office/drawing/2014/main" id="{274C3EE4-C91E-9F86-1BDA-FE7D9178EA6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50444" y="9377318"/>
            <a:ext cx="2945659" cy="495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2</a:t>
            </a:fld>
            <a:endParaRPr/>
          </a:p>
        </p:txBody>
      </p:sp>
      <p:sp>
        <p:nvSpPr>
          <p:cNvPr id="258" name="Google Shape;258;p17:notes">
            <a:extLst>
              <a:ext uri="{FF2B5EF4-FFF2-40B4-BE49-F238E27FC236}">
                <a16:creationId xmlns:a16="http://schemas.microsoft.com/office/drawing/2014/main" id="{1F9E8914-9179-AFBD-249B-881262156D72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1" y="9377318"/>
            <a:ext cx="2945659" cy="495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/>
              <a:t>85.a Assemblea ITALE - 19 maggio 2025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278432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>
          <a:extLst>
            <a:ext uri="{FF2B5EF4-FFF2-40B4-BE49-F238E27FC236}">
              <a16:creationId xmlns:a16="http://schemas.microsoft.com/office/drawing/2014/main" id="{6BE3F518-1662-BEF3-455C-4DB559ED3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7:notes">
            <a:extLst>
              <a:ext uri="{FF2B5EF4-FFF2-40B4-BE49-F238E27FC236}">
                <a16:creationId xmlns:a16="http://schemas.microsoft.com/office/drawing/2014/main" id="{29382522-13A3-FCA7-6EED-722DB5369C2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1235075"/>
            <a:ext cx="4441825" cy="3330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6" name="Google Shape;256;p17:notes">
            <a:extLst>
              <a:ext uri="{FF2B5EF4-FFF2-40B4-BE49-F238E27FC236}">
                <a16:creationId xmlns:a16="http://schemas.microsoft.com/office/drawing/2014/main" id="{C631C7BB-B1CB-395C-8E25-AA74A2AB889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7" name="Google Shape;257;p17:notes">
            <a:extLst>
              <a:ext uri="{FF2B5EF4-FFF2-40B4-BE49-F238E27FC236}">
                <a16:creationId xmlns:a16="http://schemas.microsoft.com/office/drawing/2014/main" id="{274C3EE4-C91E-9F86-1BDA-FE7D9178EA6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50444" y="9377318"/>
            <a:ext cx="2945659" cy="495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3</a:t>
            </a:fld>
            <a:endParaRPr/>
          </a:p>
        </p:txBody>
      </p:sp>
      <p:sp>
        <p:nvSpPr>
          <p:cNvPr id="258" name="Google Shape;258;p17:notes">
            <a:extLst>
              <a:ext uri="{FF2B5EF4-FFF2-40B4-BE49-F238E27FC236}">
                <a16:creationId xmlns:a16="http://schemas.microsoft.com/office/drawing/2014/main" id="{1F9E8914-9179-AFBD-249B-881262156D72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1" y="9377318"/>
            <a:ext cx="2945659" cy="495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/>
              <a:t>85.a Assemblea ITALE - 19 maggio 2025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2003550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>
          <a:extLst>
            <a:ext uri="{FF2B5EF4-FFF2-40B4-BE49-F238E27FC236}">
              <a16:creationId xmlns:a16="http://schemas.microsoft.com/office/drawing/2014/main" id="{6BE3F518-1662-BEF3-455C-4DB559ED3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7:notes">
            <a:extLst>
              <a:ext uri="{FF2B5EF4-FFF2-40B4-BE49-F238E27FC236}">
                <a16:creationId xmlns:a16="http://schemas.microsoft.com/office/drawing/2014/main" id="{29382522-13A3-FCA7-6EED-722DB5369C2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1235075"/>
            <a:ext cx="4441825" cy="3330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6" name="Google Shape;256;p17:notes">
            <a:extLst>
              <a:ext uri="{FF2B5EF4-FFF2-40B4-BE49-F238E27FC236}">
                <a16:creationId xmlns:a16="http://schemas.microsoft.com/office/drawing/2014/main" id="{C631C7BB-B1CB-395C-8E25-AA74A2AB889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7" name="Google Shape;257;p17:notes">
            <a:extLst>
              <a:ext uri="{FF2B5EF4-FFF2-40B4-BE49-F238E27FC236}">
                <a16:creationId xmlns:a16="http://schemas.microsoft.com/office/drawing/2014/main" id="{274C3EE4-C91E-9F86-1BDA-FE7D9178EA6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50444" y="9377318"/>
            <a:ext cx="2945659" cy="495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4</a:t>
            </a:fld>
            <a:endParaRPr/>
          </a:p>
        </p:txBody>
      </p:sp>
      <p:sp>
        <p:nvSpPr>
          <p:cNvPr id="258" name="Google Shape;258;p17:notes">
            <a:extLst>
              <a:ext uri="{FF2B5EF4-FFF2-40B4-BE49-F238E27FC236}">
                <a16:creationId xmlns:a16="http://schemas.microsoft.com/office/drawing/2014/main" id="{1F9E8914-9179-AFBD-249B-881262156D72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1" y="9377318"/>
            <a:ext cx="2945659" cy="495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/>
              <a:t>85.a Assemblea ITALE - 19 maggio 2025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895984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>
          <a:extLst>
            <a:ext uri="{FF2B5EF4-FFF2-40B4-BE49-F238E27FC236}">
              <a16:creationId xmlns:a16="http://schemas.microsoft.com/office/drawing/2014/main" id="{6BE3F518-1662-BEF3-455C-4DB559ED3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7:notes">
            <a:extLst>
              <a:ext uri="{FF2B5EF4-FFF2-40B4-BE49-F238E27FC236}">
                <a16:creationId xmlns:a16="http://schemas.microsoft.com/office/drawing/2014/main" id="{29382522-13A3-FCA7-6EED-722DB5369C2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1235075"/>
            <a:ext cx="4441825" cy="3330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6" name="Google Shape;256;p17:notes">
            <a:extLst>
              <a:ext uri="{FF2B5EF4-FFF2-40B4-BE49-F238E27FC236}">
                <a16:creationId xmlns:a16="http://schemas.microsoft.com/office/drawing/2014/main" id="{C631C7BB-B1CB-395C-8E25-AA74A2AB889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7" name="Google Shape;257;p17:notes">
            <a:extLst>
              <a:ext uri="{FF2B5EF4-FFF2-40B4-BE49-F238E27FC236}">
                <a16:creationId xmlns:a16="http://schemas.microsoft.com/office/drawing/2014/main" id="{274C3EE4-C91E-9F86-1BDA-FE7D9178EA6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50444" y="9377318"/>
            <a:ext cx="2945659" cy="495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5</a:t>
            </a:fld>
            <a:endParaRPr/>
          </a:p>
        </p:txBody>
      </p:sp>
      <p:sp>
        <p:nvSpPr>
          <p:cNvPr id="258" name="Google Shape;258;p17:notes">
            <a:extLst>
              <a:ext uri="{FF2B5EF4-FFF2-40B4-BE49-F238E27FC236}">
                <a16:creationId xmlns:a16="http://schemas.microsoft.com/office/drawing/2014/main" id="{1F9E8914-9179-AFBD-249B-881262156D72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1" y="9377318"/>
            <a:ext cx="2945659" cy="495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/>
              <a:t>85.a Assemblea ITALE - 19 maggio 2025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457884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>
          <a:extLst>
            <a:ext uri="{FF2B5EF4-FFF2-40B4-BE49-F238E27FC236}">
              <a16:creationId xmlns:a16="http://schemas.microsoft.com/office/drawing/2014/main" id="{6BE3F518-1662-BEF3-455C-4DB559ED3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7:notes">
            <a:extLst>
              <a:ext uri="{FF2B5EF4-FFF2-40B4-BE49-F238E27FC236}">
                <a16:creationId xmlns:a16="http://schemas.microsoft.com/office/drawing/2014/main" id="{29382522-13A3-FCA7-6EED-722DB5369C2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1235075"/>
            <a:ext cx="4441825" cy="3330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6" name="Google Shape;256;p17:notes">
            <a:extLst>
              <a:ext uri="{FF2B5EF4-FFF2-40B4-BE49-F238E27FC236}">
                <a16:creationId xmlns:a16="http://schemas.microsoft.com/office/drawing/2014/main" id="{C631C7BB-B1CB-395C-8E25-AA74A2AB889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7" name="Google Shape;257;p17:notes">
            <a:extLst>
              <a:ext uri="{FF2B5EF4-FFF2-40B4-BE49-F238E27FC236}">
                <a16:creationId xmlns:a16="http://schemas.microsoft.com/office/drawing/2014/main" id="{274C3EE4-C91E-9F86-1BDA-FE7D9178EA6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50444" y="9377318"/>
            <a:ext cx="2945659" cy="495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6</a:t>
            </a:fld>
            <a:endParaRPr/>
          </a:p>
        </p:txBody>
      </p:sp>
      <p:sp>
        <p:nvSpPr>
          <p:cNvPr id="258" name="Google Shape;258;p17:notes">
            <a:extLst>
              <a:ext uri="{FF2B5EF4-FFF2-40B4-BE49-F238E27FC236}">
                <a16:creationId xmlns:a16="http://schemas.microsoft.com/office/drawing/2014/main" id="{1F9E8914-9179-AFBD-249B-881262156D72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1" y="9377318"/>
            <a:ext cx="2945659" cy="495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/>
              <a:t>85.a Assemblea ITALE - 19 maggio 2025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817965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>
          <a:extLst>
            <a:ext uri="{FF2B5EF4-FFF2-40B4-BE49-F238E27FC236}">
              <a16:creationId xmlns:a16="http://schemas.microsoft.com/office/drawing/2014/main" id="{6BE3F518-1662-BEF3-455C-4DB559ED3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7:notes">
            <a:extLst>
              <a:ext uri="{FF2B5EF4-FFF2-40B4-BE49-F238E27FC236}">
                <a16:creationId xmlns:a16="http://schemas.microsoft.com/office/drawing/2014/main" id="{29382522-13A3-FCA7-6EED-722DB5369C2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1235075"/>
            <a:ext cx="4441825" cy="3330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6" name="Google Shape;256;p17:notes">
            <a:extLst>
              <a:ext uri="{FF2B5EF4-FFF2-40B4-BE49-F238E27FC236}">
                <a16:creationId xmlns:a16="http://schemas.microsoft.com/office/drawing/2014/main" id="{C631C7BB-B1CB-395C-8E25-AA74A2AB889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7" name="Google Shape;257;p17:notes">
            <a:extLst>
              <a:ext uri="{FF2B5EF4-FFF2-40B4-BE49-F238E27FC236}">
                <a16:creationId xmlns:a16="http://schemas.microsoft.com/office/drawing/2014/main" id="{274C3EE4-C91E-9F86-1BDA-FE7D9178EA6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50444" y="9377318"/>
            <a:ext cx="2945659" cy="495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7</a:t>
            </a:fld>
            <a:endParaRPr/>
          </a:p>
        </p:txBody>
      </p:sp>
      <p:sp>
        <p:nvSpPr>
          <p:cNvPr id="258" name="Google Shape;258;p17:notes">
            <a:extLst>
              <a:ext uri="{FF2B5EF4-FFF2-40B4-BE49-F238E27FC236}">
                <a16:creationId xmlns:a16="http://schemas.microsoft.com/office/drawing/2014/main" id="{1F9E8914-9179-AFBD-249B-881262156D72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1" y="9377318"/>
            <a:ext cx="2945659" cy="495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/>
              <a:t>85.a Assemblea ITALE - 19 maggio 2025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051608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>
          <a:extLst>
            <a:ext uri="{FF2B5EF4-FFF2-40B4-BE49-F238E27FC236}">
              <a16:creationId xmlns:a16="http://schemas.microsoft.com/office/drawing/2014/main" id="{6BE3F518-1662-BEF3-455C-4DB559ED3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7:notes">
            <a:extLst>
              <a:ext uri="{FF2B5EF4-FFF2-40B4-BE49-F238E27FC236}">
                <a16:creationId xmlns:a16="http://schemas.microsoft.com/office/drawing/2014/main" id="{29382522-13A3-FCA7-6EED-722DB5369C2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1235075"/>
            <a:ext cx="4441825" cy="3330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6" name="Google Shape;256;p17:notes">
            <a:extLst>
              <a:ext uri="{FF2B5EF4-FFF2-40B4-BE49-F238E27FC236}">
                <a16:creationId xmlns:a16="http://schemas.microsoft.com/office/drawing/2014/main" id="{C631C7BB-B1CB-395C-8E25-AA74A2AB889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7" name="Google Shape;257;p17:notes">
            <a:extLst>
              <a:ext uri="{FF2B5EF4-FFF2-40B4-BE49-F238E27FC236}">
                <a16:creationId xmlns:a16="http://schemas.microsoft.com/office/drawing/2014/main" id="{274C3EE4-C91E-9F86-1BDA-FE7D9178EA6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50444" y="9377318"/>
            <a:ext cx="2945659" cy="495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8</a:t>
            </a:fld>
            <a:endParaRPr/>
          </a:p>
        </p:txBody>
      </p:sp>
      <p:sp>
        <p:nvSpPr>
          <p:cNvPr id="258" name="Google Shape;258;p17:notes">
            <a:extLst>
              <a:ext uri="{FF2B5EF4-FFF2-40B4-BE49-F238E27FC236}">
                <a16:creationId xmlns:a16="http://schemas.microsoft.com/office/drawing/2014/main" id="{1F9E8914-9179-AFBD-249B-881262156D72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1" y="9377318"/>
            <a:ext cx="2945659" cy="495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/>
              <a:t>85.a Assemblea ITALE - 19 maggio 2025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550694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>
          <a:extLst>
            <a:ext uri="{FF2B5EF4-FFF2-40B4-BE49-F238E27FC236}">
              <a16:creationId xmlns:a16="http://schemas.microsoft.com/office/drawing/2014/main" id="{6BE3F518-1662-BEF3-455C-4DB559ED3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7:notes">
            <a:extLst>
              <a:ext uri="{FF2B5EF4-FFF2-40B4-BE49-F238E27FC236}">
                <a16:creationId xmlns:a16="http://schemas.microsoft.com/office/drawing/2014/main" id="{29382522-13A3-FCA7-6EED-722DB5369C2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1235075"/>
            <a:ext cx="4441825" cy="3330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6" name="Google Shape;256;p17:notes">
            <a:extLst>
              <a:ext uri="{FF2B5EF4-FFF2-40B4-BE49-F238E27FC236}">
                <a16:creationId xmlns:a16="http://schemas.microsoft.com/office/drawing/2014/main" id="{C631C7BB-B1CB-395C-8E25-AA74A2AB889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7" name="Google Shape;257;p17:notes">
            <a:extLst>
              <a:ext uri="{FF2B5EF4-FFF2-40B4-BE49-F238E27FC236}">
                <a16:creationId xmlns:a16="http://schemas.microsoft.com/office/drawing/2014/main" id="{274C3EE4-C91E-9F86-1BDA-FE7D9178EA6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50444" y="9377318"/>
            <a:ext cx="2945659" cy="495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9</a:t>
            </a:fld>
            <a:endParaRPr/>
          </a:p>
        </p:txBody>
      </p:sp>
      <p:sp>
        <p:nvSpPr>
          <p:cNvPr id="258" name="Google Shape;258;p17:notes">
            <a:extLst>
              <a:ext uri="{FF2B5EF4-FFF2-40B4-BE49-F238E27FC236}">
                <a16:creationId xmlns:a16="http://schemas.microsoft.com/office/drawing/2014/main" id="{1F9E8914-9179-AFBD-249B-881262156D72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1" y="9377318"/>
            <a:ext cx="2945659" cy="495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/>
              <a:t>85.a Assemblea ITALE - 19 maggio 2025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3879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itolo" type="titleOnly">
  <p:cSld name="TITLE_ONL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stazione sezione" type="secHead">
  <p:cSld name="SECTION_HEADER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fronto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6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Google Shape;48;p26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9" name="Google Shape;49;p26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0" name="Google Shape;50;p26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1" name="Google Shape;51;p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uota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to con didascalia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8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8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28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2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magine con didascalia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9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9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9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2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testo verticale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0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testo verticale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1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1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hyperlink" Target="https://ideas.exlibrisgroup.com/forums/574345-content/suggestions/49086668-il-foro-italiano-foroplus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ideas.exlibrisgroup.com/forums/574345-content/suggestions/49085882-wolters-kluwer-italia" TargetMode="External"/><Relationship Id="rId5" Type="http://schemas.openxmlformats.org/officeDocument/2006/relationships/hyperlink" Target="https://ideas.exlibrisgroup.com/forums/574345-content/suggestions/49085771-giuffr%C3%A8-francis-lefebvre" TargetMode="External"/><Relationship Id="rId4" Type="http://schemas.openxmlformats.org/officeDocument/2006/relationships/hyperlink" Target="https://ideas.exlibrisgroup.com/forums/574345-content/suggestions/49086140-my-desk24-il-sole-24-ore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ideas.exlibrisgroup.com/forums/574345-content/suggestions/49086083-pandoracampus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>
          <a:extLst>
            <a:ext uri="{FF2B5EF4-FFF2-40B4-BE49-F238E27FC236}">
              <a16:creationId xmlns:a16="http://schemas.microsoft.com/office/drawing/2014/main" id="{379741D0-7289-327A-7F02-D12E8164BF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7">
            <a:extLst>
              <a:ext uri="{FF2B5EF4-FFF2-40B4-BE49-F238E27FC236}">
                <a16:creationId xmlns:a16="http://schemas.microsoft.com/office/drawing/2014/main" id="{E6BB7418-CDAB-4CC7-06BD-63901883AAD3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 sz="1400">
                <a:solidFill>
                  <a:schemeClr val="dk2"/>
                </a:solidFill>
              </a:rPr>
              <a:t>88</a:t>
            </a:r>
            <a:r>
              <a:rPr lang="it-IT" sz="1400" baseline="30000">
                <a:solidFill>
                  <a:schemeClr val="dk2"/>
                </a:solidFill>
              </a:rPr>
              <a:t>a</a:t>
            </a:r>
            <a:r>
              <a:rPr lang="it-IT" sz="1400">
                <a:solidFill>
                  <a:schemeClr val="dk2"/>
                </a:solidFill>
              </a:rPr>
              <a:t> Assemblea, 8 giugno 2026</a:t>
            </a:r>
            <a:endParaRPr/>
          </a:p>
        </p:txBody>
      </p:sp>
      <p:sp>
        <p:nvSpPr>
          <p:cNvPr id="261" name="Google Shape;261;p17">
            <a:extLst>
              <a:ext uri="{FF2B5EF4-FFF2-40B4-BE49-F238E27FC236}">
                <a16:creationId xmlns:a16="http://schemas.microsoft.com/office/drawing/2014/main" id="{617AE5B7-D28C-3BBE-D5F0-7A46598379D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it-IT" sz="2000"/>
              <a:t> </a:t>
            </a:r>
            <a:endParaRPr/>
          </a:p>
        </p:txBody>
      </p:sp>
      <p:sp>
        <p:nvSpPr>
          <p:cNvPr id="262" name="Google Shape;262;p17">
            <a:extLst>
              <a:ext uri="{FF2B5EF4-FFF2-40B4-BE49-F238E27FC236}">
                <a16:creationId xmlns:a16="http://schemas.microsoft.com/office/drawing/2014/main" id="{77D84990-78EF-2814-F6A3-4A4EB40D652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74675" y="2292528"/>
            <a:ext cx="8569200" cy="383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0" algn="l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</a:pPr>
            <a:endParaRPr sz="2000" dirty="0"/>
          </a:p>
          <a:p>
            <a:pPr marL="12700" lvl="0" indent="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dirty="0"/>
          </a:p>
        </p:txBody>
      </p:sp>
      <p:pic>
        <p:nvPicPr>
          <p:cNvPr id="263" name="Google Shape;263;p17" descr="Itale">
            <a:extLst>
              <a:ext uri="{FF2B5EF4-FFF2-40B4-BE49-F238E27FC236}">
                <a16:creationId xmlns:a16="http://schemas.microsoft.com/office/drawing/2014/main" id="{34687DB7-2BB9-995D-B761-8B69F5E3870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9388" y="276226"/>
            <a:ext cx="2879725" cy="671512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17" descr="Risultati immagini per università pisa logo">
            <a:extLst>
              <a:ext uri="{FF2B5EF4-FFF2-40B4-BE49-F238E27FC236}">
                <a16:creationId xmlns:a16="http://schemas.microsoft.com/office/drawing/2014/main" id="{7FECF079-C5CC-14D6-3CA9-0B5F8D833B30}"/>
              </a:ext>
            </a:extLst>
          </p:cNvPr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103;p2">
            <a:extLst>
              <a:ext uri="{FF2B5EF4-FFF2-40B4-BE49-F238E27FC236}">
                <a16:creationId xmlns:a16="http://schemas.microsoft.com/office/drawing/2014/main" id="{38C98012-9371-890F-9FA7-944E23E78B97}"/>
              </a:ext>
            </a:extLst>
          </p:cNvPr>
          <p:cNvSpPr txBox="1">
            <a:spLocks/>
          </p:cNvSpPr>
          <p:nvPr/>
        </p:nvSpPr>
        <p:spPr>
          <a:xfrm>
            <a:off x="460375" y="2012949"/>
            <a:ext cx="8245880" cy="702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buClrTx/>
            </a:pPr>
            <a:r>
              <a:rPr lang="it-IT" sz="1500" b="1" kern="1200" dirty="0" smtClean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Componenti</a:t>
            </a:r>
            <a:endParaRPr lang="it-IT" sz="1500" kern="1200" dirty="0"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buClrTx/>
            </a:pPr>
            <a:r>
              <a:rPr lang="it-IT" sz="1500" b="1" kern="1200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Valeria Valenti, </a:t>
            </a:r>
            <a:r>
              <a:rPr lang="it-IT" sz="1500" b="1" i="1" kern="1200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Università di Bergamo</a:t>
            </a:r>
            <a:r>
              <a:rPr lang="it-IT" sz="1500" b="1" kern="1200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 (coordinatrice)</a:t>
            </a:r>
            <a:endParaRPr lang="it-IT" sz="15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Google Shape;265;p17">
            <a:extLst>
              <a:ext uri="{FF2B5EF4-FFF2-40B4-BE49-F238E27FC236}">
                <a16:creationId xmlns:a16="http://schemas.microsoft.com/office/drawing/2014/main" id="{56F61A61-F167-9D50-0E21-7A8AAB92C745}"/>
              </a:ext>
            </a:extLst>
          </p:cNvPr>
          <p:cNvSpPr txBox="1">
            <a:spLocks/>
          </p:cNvSpPr>
          <p:nvPr/>
        </p:nvSpPr>
        <p:spPr>
          <a:xfrm>
            <a:off x="909892" y="1044084"/>
            <a:ext cx="7604844" cy="913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Attività dell’associazione</a:t>
            </a:r>
            <a:r>
              <a:rPr lang="it-IT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t-IT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2800" b="1" dirty="0" err="1">
                <a:solidFill>
                  <a:srgbClr val="0070C0"/>
                </a:solidFill>
              </a:rPr>
              <a:t>GdL</a:t>
            </a:r>
            <a:r>
              <a:rPr lang="it-IT" sz="2800" b="1" dirty="0">
                <a:solidFill>
                  <a:srgbClr val="0070C0"/>
                </a:solidFill>
              </a:rPr>
              <a:t> Alma Risorse Elettroniche</a:t>
            </a:r>
            <a:endParaRPr lang="it-IT" sz="28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55;p62"/>
          <p:cNvSpPr txBox="1"/>
          <p:nvPr/>
        </p:nvSpPr>
        <p:spPr>
          <a:xfrm>
            <a:off x="219076" y="2715018"/>
            <a:ext cx="4279899" cy="4354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indent="-285750">
              <a:spcBef>
                <a:spcPts val="300"/>
              </a:spcBef>
              <a:buClr>
                <a:schemeClr val="dk1"/>
              </a:buClr>
              <a:buSzPts val="2800"/>
              <a:buFont typeface="Arial"/>
              <a:buChar char="•"/>
            </a:pPr>
            <a:r>
              <a:rPr lang="it-IT" sz="1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Rossella Basso, </a:t>
            </a:r>
            <a:r>
              <a:rPr lang="it-IT" sz="15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Università </a:t>
            </a:r>
            <a:r>
              <a:rPr lang="it-IT" sz="1500" b="0" i="1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Bocconi</a:t>
            </a:r>
            <a:endParaRPr lang="it-IT" sz="1500" dirty="0" smtClean="0"/>
          </a:p>
          <a:p>
            <a:pPr marL="285750" lvl="1" indent="-285750">
              <a:spcBef>
                <a:spcPts val="600"/>
              </a:spcBef>
              <a:buClr>
                <a:schemeClr val="dk1"/>
              </a:buClr>
              <a:buSzPts val="2800"/>
              <a:buFont typeface="Arial"/>
              <a:buChar char="•"/>
            </a:pPr>
            <a:r>
              <a:rPr lang="it-IT" sz="15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Beretta Claudia, </a:t>
            </a:r>
            <a:r>
              <a:rPr lang="it-IT" sz="15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Università di Pavia </a:t>
            </a:r>
            <a:r>
              <a:rPr lang="it-IT" sz="1500" i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it-IT" sz="1500" b="0" i="0" u="none" strike="noStrike" cap="none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1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it-IT" sz="15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Silvia </a:t>
            </a:r>
            <a:r>
              <a:rPr lang="it-IT" sz="1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Berti, </a:t>
            </a:r>
            <a:r>
              <a:rPr lang="it-IT" sz="15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Università di Pisa</a:t>
            </a:r>
            <a:endParaRPr sz="1500" dirty="0"/>
          </a:p>
          <a:p>
            <a:pPr marL="285750" marR="0" lvl="1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it-IT" sz="1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Paola </a:t>
            </a:r>
            <a:r>
              <a:rPr lang="it-IT" sz="15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Caiffi</a:t>
            </a:r>
            <a:r>
              <a:rPr lang="it-IT" sz="1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it-IT" sz="15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Università di Genova</a:t>
            </a:r>
            <a:endParaRPr sz="1500" dirty="0"/>
          </a:p>
          <a:p>
            <a:pPr marL="285750" marR="0" lvl="1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it-IT" sz="15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Stefania D'Urso</a:t>
            </a:r>
            <a:r>
              <a:rPr lang="it-IT" sz="15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Università di Napoli Federico II</a:t>
            </a:r>
          </a:p>
          <a:p>
            <a:pPr marL="285750" lvl="1" indent="-285750">
              <a:spcBef>
                <a:spcPts val="600"/>
              </a:spcBef>
              <a:buClr>
                <a:schemeClr val="dk1"/>
              </a:buClr>
              <a:buSzPts val="2800"/>
              <a:buFont typeface="Arial"/>
              <a:buChar char="•"/>
            </a:pPr>
            <a:r>
              <a:rPr lang="it-IT" sz="15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Leila </a:t>
            </a:r>
            <a:r>
              <a:rPr lang="it-IT" sz="15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Ghoreifi</a:t>
            </a:r>
            <a:r>
              <a:rPr lang="it-IT" sz="15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it-IT" sz="15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IULM </a:t>
            </a:r>
            <a:r>
              <a:rPr lang="it-IT" sz="1500" i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Milano </a:t>
            </a:r>
            <a:endParaRPr sz="1500" i="1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285750" marR="0" lvl="1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it-IT" sz="15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Federica </a:t>
            </a:r>
            <a:r>
              <a:rPr lang="it-IT" sz="15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Lionetti</a:t>
            </a:r>
            <a:r>
              <a:rPr lang="it-IT" sz="15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it-IT" sz="1500" b="1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Università di Milano</a:t>
            </a:r>
            <a:endParaRPr sz="1500" dirty="0"/>
          </a:p>
          <a:p>
            <a:pPr marL="285750" marR="0" lvl="1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it-IT" sz="1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Manuela Lodigiani, </a:t>
            </a:r>
            <a:r>
              <a:rPr lang="it-IT" sz="15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Università Vita-Salute San Raffaele</a:t>
            </a:r>
            <a:endParaRPr sz="1500" dirty="0"/>
          </a:p>
          <a:p>
            <a:pPr marL="285750" marR="0" lvl="1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it-IT" sz="1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Marta Macedonio</a:t>
            </a:r>
            <a:r>
              <a:rPr lang="it-IT" sz="15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Università di Udine </a:t>
            </a:r>
            <a:endParaRPr sz="1500" dirty="0"/>
          </a:p>
          <a:p>
            <a:pPr marL="285750" marR="0" lvl="1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it-IT" sz="1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Francesca </a:t>
            </a:r>
            <a:r>
              <a:rPr lang="it-IT" sz="15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Madrau</a:t>
            </a:r>
            <a:r>
              <a:rPr lang="it-IT" sz="1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it-IT" sz="15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Università di Sassari</a:t>
            </a:r>
            <a:endParaRPr sz="1500" dirty="0"/>
          </a:p>
          <a:p>
            <a:pPr marL="285750" lvl="1" indent="-285750">
              <a:spcBef>
                <a:spcPts val="600"/>
              </a:spcBef>
              <a:buClr>
                <a:schemeClr val="dk1"/>
              </a:buClr>
              <a:buSzPts val="2800"/>
              <a:buFont typeface="Arial"/>
              <a:buChar char="•"/>
            </a:pPr>
            <a:r>
              <a:rPr lang="it-IT" sz="150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Ilaria Maida, </a:t>
            </a:r>
            <a:r>
              <a:rPr lang="it-IT" sz="1500" i="1" kern="1200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Università di Pavia </a:t>
            </a:r>
            <a:endParaRPr lang="it-IT" sz="1500" i="1" u="none" strike="noStrike" cap="none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1" indent="-107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1600" b="1" i="1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1" indent="-107950" algn="l" rtl="0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>
                <a:schemeClr val="dk1"/>
              </a:buClr>
              <a:buSzPts val="2800"/>
              <a:buFont typeface="Arial"/>
              <a:buNone/>
            </a:pPr>
            <a:endParaRPr sz="1600" b="0" i="1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255;p62"/>
          <p:cNvSpPr txBox="1"/>
          <p:nvPr/>
        </p:nvSpPr>
        <p:spPr>
          <a:xfrm>
            <a:off x="4718051" y="2715018"/>
            <a:ext cx="4274162" cy="3631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indent="-285750">
              <a:spcBef>
                <a:spcPts val="300"/>
              </a:spcBef>
              <a:buClr>
                <a:prstClr val="black"/>
              </a:buClr>
              <a:buSzPts val="2800"/>
              <a:buFont typeface="Arial"/>
              <a:buChar char="•"/>
            </a:pPr>
            <a:r>
              <a:rPr lang="it-IT" sz="15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Giuseppe Marino, </a:t>
            </a:r>
            <a:r>
              <a:rPr lang="it-IT" sz="15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Università dell'</a:t>
            </a:r>
            <a:r>
              <a:rPr lang="it-IT" sz="1500" i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Insubria</a:t>
            </a:r>
            <a:r>
              <a:rPr lang="it-IT" sz="15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it-IT" sz="1500" kern="1200" dirty="0" smtClean="0"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lvl="0" indent="-285750">
              <a:spcBef>
                <a:spcPts val="300"/>
              </a:spcBef>
              <a:buClr>
                <a:prstClr val="black"/>
              </a:buClr>
              <a:buSzPts val="2800"/>
              <a:buFont typeface="Arial"/>
              <a:buChar char="•"/>
            </a:pPr>
            <a:r>
              <a:rPr lang="it-IT" sz="1500" kern="1200" dirty="0" smtClean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Mazzola </a:t>
            </a:r>
            <a:r>
              <a:rPr lang="it-IT" sz="1500" kern="1200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Cristina, </a:t>
            </a:r>
            <a:r>
              <a:rPr lang="it-IT" sz="1500" i="1" kern="1200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Università di Pavia  </a:t>
            </a:r>
            <a:endParaRPr lang="it-IT" sz="1500" b="1" kern="1200" dirty="0"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lvl="0" indent="-285750">
              <a:spcBef>
                <a:spcPts val="300"/>
              </a:spcBef>
              <a:buClr>
                <a:prstClr val="black"/>
              </a:buClr>
              <a:buSzPts val="2800"/>
              <a:buFont typeface="Arial"/>
              <a:buChar char="•"/>
            </a:pPr>
            <a:r>
              <a:rPr lang="it-IT" sz="1500" b="1" kern="1200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Laura Perillo, </a:t>
            </a:r>
            <a:r>
              <a:rPr lang="it-IT" sz="1500" b="1" i="1" kern="1200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Sistema Bibliotecario Trentino</a:t>
            </a:r>
            <a:r>
              <a:rPr lang="it-IT" sz="1500" i="1" kern="1200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it-IT" sz="1500" kern="1200" dirty="0"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lvl="1" indent="-285750">
              <a:spcBef>
                <a:spcPts val="300"/>
              </a:spcBef>
              <a:buClr>
                <a:prstClr val="black"/>
              </a:buClr>
              <a:buSzPts val="2800"/>
              <a:buFont typeface="Arial"/>
              <a:buChar char="•"/>
            </a:pPr>
            <a:r>
              <a:rPr lang="it-IT" sz="1500" kern="1200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Margherita </a:t>
            </a:r>
            <a:r>
              <a:rPr lang="it-IT" sz="1500" kern="1200" dirty="0" err="1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Pulvirenti</a:t>
            </a:r>
            <a:r>
              <a:rPr lang="it-IT" sz="1500" kern="1200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it-IT" sz="1500" i="1" kern="1200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Università di Catania</a:t>
            </a:r>
          </a:p>
          <a:p>
            <a:pPr marL="285750" lvl="1" indent="-285750">
              <a:spcBef>
                <a:spcPts val="600"/>
              </a:spcBef>
              <a:buClr>
                <a:prstClr val="black"/>
              </a:buClr>
              <a:buSzPts val="2800"/>
              <a:buFont typeface="Arial"/>
              <a:buChar char="•"/>
            </a:pPr>
            <a:r>
              <a:rPr lang="it-IT" sz="1500" b="1" kern="1200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Maura </a:t>
            </a:r>
            <a:r>
              <a:rPr lang="it-IT" sz="1500" b="1" kern="1200" dirty="0" err="1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Quaquarelli</a:t>
            </a:r>
            <a:r>
              <a:rPr lang="it-IT" sz="1500" b="1" kern="1200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it-IT" sz="1500" b="1" i="1" kern="1200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Università di Bologna</a:t>
            </a:r>
            <a:endParaRPr lang="it-IT" sz="1500" b="1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  <a:p>
            <a:pPr marL="285750" lvl="1" indent="-285750">
              <a:spcBef>
                <a:spcPts val="600"/>
              </a:spcBef>
              <a:buClr>
                <a:prstClr val="black"/>
              </a:buClr>
              <a:buSzPts val="2800"/>
              <a:buFont typeface="Arial"/>
              <a:buChar char="•"/>
            </a:pPr>
            <a:r>
              <a:rPr lang="it-IT" sz="1500" kern="1200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Roberta Salvi, </a:t>
            </a:r>
            <a:r>
              <a:rPr lang="it-IT" sz="1500" i="1" kern="1200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Università di Bergamo</a:t>
            </a:r>
            <a:endParaRPr lang="it-IT" sz="15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  <a:p>
            <a:pPr marL="285750" lvl="1" indent="-285750">
              <a:spcBef>
                <a:spcPts val="600"/>
              </a:spcBef>
              <a:buClr>
                <a:prstClr val="black"/>
              </a:buClr>
              <a:buSzPts val="2800"/>
              <a:buFont typeface="Arial"/>
              <a:buChar char="•"/>
            </a:pPr>
            <a:r>
              <a:rPr lang="it-IT" sz="1500" kern="1200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Laura </a:t>
            </a:r>
            <a:r>
              <a:rPr lang="it-IT" sz="1500" kern="1200" dirty="0" err="1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Sapuppo</a:t>
            </a:r>
            <a:r>
              <a:rPr lang="it-IT" sz="1500" kern="1200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it-IT" sz="1500" i="1" kern="1200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Università di Catania</a:t>
            </a:r>
            <a:endParaRPr lang="it-IT" sz="15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  <a:p>
            <a:pPr marL="285750" lvl="1" indent="-285750">
              <a:spcBef>
                <a:spcPts val="600"/>
              </a:spcBef>
              <a:buClr>
                <a:prstClr val="black"/>
              </a:buClr>
              <a:buSzPts val="2800"/>
              <a:buFont typeface="Arial"/>
              <a:buChar char="•"/>
            </a:pPr>
            <a:r>
              <a:rPr lang="it-IT" sz="1500" kern="1200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Lucia </a:t>
            </a:r>
            <a:r>
              <a:rPr lang="it-IT" sz="1500" kern="1200" dirty="0" err="1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Staccone</a:t>
            </a:r>
            <a:r>
              <a:rPr lang="it-IT" sz="1500" kern="1200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it-IT" sz="1500" i="1" kern="1200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Università di Roma Tre </a:t>
            </a:r>
          </a:p>
          <a:p>
            <a:pPr marL="285750" lvl="1" indent="-285750">
              <a:spcBef>
                <a:spcPts val="600"/>
              </a:spcBef>
              <a:buClr>
                <a:prstClr val="black"/>
              </a:buClr>
              <a:buSzPts val="2800"/>
              <a:buFont typeface="Arial"/>
              <a:buChar char="•"/>
            </a:pPr>
            <a:r>
              <a:rPr lang="it-IT" sz="1500" kern="1200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Rossella Targa, </a:t>
            </a:r>
            <a:r>
              <a:rPr lang="it-IT" sz="1500" i="1" kern="1200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Università di Verona</a:t>
            </a:r>
            <a:endParaRPr lang="it-IT" sz="15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  <a:p>
            <a:pPr marL="285750" lvl="1" indent="-285750">
              <a:spcBef>
                <a:spcPts val="600"/>
              </a:spcBef>
              <a:buClr>
                <a:prstClr val="black"/>
              </a:buClr>
              <a:buSzPts val="2800"/>
              <a:buFont typeface="Arial"/>
              <a:buChar char="•"/>
            </a:pPr>
            <a:r>
              <a:rPr lang="it-IT" sz="1500" kern="1200" dirty="0" smtClean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Antonio </a:t>
            </a:r>
            <a:r>
              <a:rPr lang="it-IT" sz="1500" kern="1200" dirty="0" err="1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Torrisi</a:t>
            </a:r>
            <a:r>
              <a:rPr lang="it-IT" sz="1500" kern="1200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it-IT" sz="1500" i="1" kern="1200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Università di Catania </a:t>
            </a:r>
          </a:p>
          <a:p>
            <a:pPr marL="285750" lvl="1" indent="-285750">
              <a:spcBef>
                <a:spcPts val="600"/>
              </a:spcBef>
              <a:buClr>
                <a:prstClr val="black"/>
              </a:buClr>
              <a:buSzPts val="2800"/>
              <a:buFont typeface="Arial"/>
              <a:buChar char="•"/>
            </a:pPr>
            <a:r>
              <a:rPr lang="it-IT" sz="1500" kern="1200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Verri Elisabetta, </a:t>
            </a:r>
            <a:r>
              <a:rPr lang="it-IT" sz="1500" i="1" kern="1200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Università di Pavia  </a:t>
            </a:r>
            <a:r>
              <a:rPr lang="it-IT" sz="1500" i="1" kern="1200" dirty="0" smtClean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285750" lvl="1" indent="-285750">
              <a:spcBef>
                <a:spcPts val="600"/>
              </a:spcBef>
              <a:buClr>
                <a:prstClr val="black"/>
              </a:buClr>
              <a:buSzPts val="2800"/>
              <a:buFont typeface="Arial"/>
              <a:buChar char="•"/>
            </a:pPr>
            <a:endParaRPr lang="it-IT" sz="1500" i="1" kern="1200" dirty="0"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7387" y="6069748"/>
            <a:ext cx="591363" cy="286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202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>
          <a:extLst>
            <a:ext uri="{FF2B5EF4-FFF2-40B4-BE49-F238E27FC236}">
              <a16:creationId xmlns:a16="http://schemas.microsoft.com/office/drawing/2014/main" id="{379741D0-7289-327A-7F02-D12E8164BF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7">
            <a:extLst>
              <a:ext uri="{FF2B5EF4-FFF2-40B4-BE49-F238E27FC236}">
                <a16:creationId xmlns:a16="http://schemas.microsoft.com/office/drawing/2014/main" id="{E6BB7418-CDAB-4CC7-06BD-63901883AAD3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 sz="1400">
                <a:solidFill>
                  <a:schemeClr val="dk2"/>
                </a:solidFill>
              </a:rPr>
              <a:t>88</a:t>
            </a:r>
            <a:r>
              <a:rPr lang="it-IT" sz="1400" baseline="30000">
                <a:solidFill>
                  <a:schemeClr val="dk2"/>
                </a:solidFill>
              </a:rPr>
              <a:t>a</a:t>
            </a:r>
            <a:r>
              <a:rPr lang="it-IT" sz="1400">
                <a:solidFill>
                  <a:schemeClr val="dk2"/>
                </a:solidFill>
              </a:rPr>
              <a:t> Assemblea, 8 giugno 2026</a:t>
            </a:r>
            <a:endParaRPr/>
          </a:p>
        </p:txBody>
      </p:sp>
      <p:sp>
        <p:nvSpPr>
          <p:cNvPr id="261" name="Google Shape;261;p17">
            <a:extLst>
              <a:ext uri="{FF2B5EF4-FFF2-40B4-BE49-F238E27FC236}">
                <a16:creationId xmlns:a16="http://schemas.microsoft.com/office/drawing/2014/main" id="{617AE5B7-D28C-3BBE-D5F0-7A46598379D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it-IT" sz="2000"/>
              <a:t> </a:t>
            </a:r>
            <a:endParaRPr/>
          </a:p>
        </p:txBody>
      </p:sp>
      <p:sp>
        <p:nvSpPr>
          <p:cNvPr id="262" name="Google Shape;262;p17">
            <a:extLst>
              <a:ext uri="{FF2B5EF4-FFF2-40B4-BE49-F238E27FC236}">
                <a16:creationId xmlns:a16="http://schemas.microsoft.com/office/drawing/2014/main" id="{77D84990-78EF-2814-F6A3-4A4EB40D652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74675" y="2292528"/>
            <a:ext cx="8569200" cy="383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0" algn="l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</a:pPr>
            <a:endParaRPr sz="2000"/>
          </a:p>
          <a:p>
            <a:pPr marL="12700" lvl="0" indent="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</p:txBody>
      </p:sp>
      <p:pic>
        <p:nvPicPr>
          <p:cNvPr id="263" name="Google Shape;263;p17" descr="Itale">
            <a:extLst>
              <a:ext uri="{FF2B5EF4-FFF2-40B4-BE49-F238E27FC236}">
                <a16:creationId xmlns:a16="http://schemas.microsoft.com/office/drawing/2014/main" id="{34687DB7-2BB9-995D-B761-8B69F5E3870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9388" y="276226"/>
            <a:ext cx="2879725" cy="671512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17" descr="Risultati immagini per università pisa logo">
            <a:extLst>
              <a:ext uri="{FF2B5EF4-FFF2-40B4-BE49-F238E27FC236}">
                <a16:creationId xmlns:a16="http://schemas.microsoft.com/office/drawing/2014/main" id="{7FECF079-C5CC-14D6-3CA9-0B5F8D833B30}"/>
              </a:ext>
            </a:extLst>
          </p:cNvPr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103;p2">
            <a:extLst>
              <a:ext uri="{FF2B5EF4-FFF2-40B4-BE49-F238E27FC236}">
                <a16:creationId xmlns:a16="http://schemas.microsoft.com/office/drawing/2014/main" id="{38C98012-9371-890F-9FA7-944E23E78B97}"/>
              </a:ext>
            </a:extLst>
          </p:cNvPr>
          <p:cNvSpPr txBox="1">
            <a:spLocks/>
          </p:cNvSpPr>
          <p:nvPr/>
        </p:nvSpPr>
        <p:spPr>
          <a:xfrm>
            <a:off x="460375" y="2292528"/>
            <a:ext cx="8579296" cy="4246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22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 </a:t>
            </a:r>
            <a:r>
              <a:rPr lang="it-IT" sz="2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comunica l'uscita dal gruppo </a:t>
            </a:r>
            <a:r>
              <a:rPr lang="it-IT" sz="22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di:</a:t>
            </a:r>
          </a:p>
          <a:p>
            <a:r>
              <a:rPr lang="it-IT" sz="2200" b="1" kern="1200" dirty="0" smtClean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Laura </a:t>
            </a:r>
            <a:r>
              <a:rPr lang="it-IT" sz="2200" b="1" kern="1200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Testoni</a:t>
            </a:r>
            <a:r>
              <a:rPr lang="it-IT" sz="2200" kern="1200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it-IT" sz="2200" i="1" kern="1200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Università di </a:t>
            </a:r>
            <a:r>
              <a:rPr lang="it-IT" sz="2200" i="1" kern="1200" dirty="0" smtClean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Genova </a:t>
            </a:r>
          </a:p>
          <a:p>
            <a:r>
              <a:rPr lang="it-IT" sz="2200" b="1" kern="1200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Andrea </a:t>
            </a:r>
            <a:r>
              <a:rPr lang="it-IT" sz="2200" b="1" kern="1200" dirty="0" err="1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Urbini</a:t>
            </a:r>
            <a:r>
              <a:rPr lang="it-IT" sz="2200" kern="1200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it-IT" sz="2200" i="1" kern="1200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Università di Firenze</a:t>
            </a:r>
            <a:endParaRPr lang="it-IT" sz="2200" kern="1200" dirty="0">
              <a:solidFill>
                <a:prstClr val="black"/>
              </a:solidFill>
              <a:latin typeface="Calibri"/>
            </a:endParaRPr>
          </a:p>
          <a:p>
            <a:endParaRPr lang="it-IT" sz="2200" dirty="0" smtClean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sz="22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Ringraziamo </a:t>
            </a:r>
            <a:r>
              <a:rPr lang="it-IT" sz="2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 il </a:t>
            </a:r>
            <a:r>
              <a:rPr lang="it-IT" sz="22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contributo </a:t>
            </a:r>
            <a:r>
              <a:rPr lang="it-IT" sz="2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l’apporto dato in questi </a:t>
            </a:r>
            <a:r>
              <a:rPr lang="it-IT" sz="22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anni</a:t>
            </a:r>
          </a:p>
          <a:p>
            <a:endParaRPr lang="it-IT" sz="2400" kern="1200" dirty="0" smtClean="0">
              <a:solidFill>
                <a:prstClr val="black"/>
              </a:solidFill>
              <a:latin typeface="Calibri"/>
            </a:endParaRPr>
          </a:p>
          <a:p>
            <a:r>
              <a:rPr lang="it-IT" sz="2400" b="1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Attività trasversali </a:t>
            </a:r>
          </a:p>
          <a:p>
            <a:endParaRPr lang="it-IT" sz="2400" b="1" dirty="0" smtClean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  <a:p>
            <a:r>
              <a:rPr lang="it-IT" sz="24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Condivisione di:</a:t>
            </a:r>
            <a:endParaRPr lang="it-IT" sz="24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  <a:p>
            <a:pPr marL="342900" indent="-342900" algn="just">
              <a:lnSpc>
                <a:spcPct val="107000"/>
              </a:lnSpc>
              <a:buClr>
                <a:prstClr val="black"/>
              </a:buClr>
              <a:buSzPts val="2800"/>
              <a:buFont typeface="Arial" panose="020B0604020202020204" pitchFamily="34" charset="0"/>
              <a:buChar char="•"/>
            </a:pPr>
            <a:r>
              <a:rPr lang="it-IT" sz="24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problematiche </a:t>
            </a:r>
            <a:r>
              <a:rPr lang="it-IT" sz="2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che si sono verificate </a:t>
            </a:r>
            <a:r>
              <a:rPr lang="it-IT" sz="24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 </a:t>
            </a:r>
            <a:r>
              <a:rPr lang="it-IT" sz="2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risorse che </a:t>
            </a:r>
            <a:r>
              <a:rPr lang="it-IT" sz="24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abbiamo in comune (De </a:t>
            </a:r>
            <a:r>
              <a:rPr lang="it-IT" sz="2400" dirty="0" err="1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Jure</a:t>
            </a:r>
            <a:r>
              <a:rPr lang="it-IT" sz="2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t-IT" sz="24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ESSPER)  aprendo</a:t>
            </a:r>
            <a:r>
              <a:rPr lang="it-IT" sz="2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it-IT" sz="24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ticket/segnalazioni ai fornitori in </a:t>
            </a:r>
            <a:r>
              <a:rPr lang="it-IT" sz="2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contemporanea per ottenere risultati </a:t>
            </a:r>
            <a:r>
              <a:rPr lang="it-IT" sz="24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tempi rapidi e </a:t>
            </a:r>
            <a:r>
              <a:rPr lang="it-IT" sz="2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assistenza più </a:t>
            </a:r>
            <a:r>
              <a:rPr lang="it-IT" sz="24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efficace</a:t>
            </a:r>
          </a:p>
          <a:p>
            <a:pPr marL="342900" indent="-342900" algn="just">
              <a:lnSpc>
                <a:spcPct val="107000"/>
              </a:lnSpc>
              <a:buClr>
                <a:prstClr val="black"/>
              </a:buClr>
              <a:buSzPts val="2800"/>
              <a:buFont typeface="Arial" panose="020B0604020202020204" pitchFamily="34" charset="0"/>
              <a:buChar char="•"/>
            </a:pPr>
            <a:r>
              <a:rPr lang="it-IT" sz="24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Known </a:t>
            </a:r>
            <a:r>
              <a:rPr lang="it-IT" sz="2400" dirty="0" err="1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issues</a:t>
            </a:r>
            <a:r>
              <a:rPr lang="it-IT" sz="24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(ad es. </a:t>
            </a:r>
            <a:r>
              <a:rPr lang="it-IT" sz="2400" dirty="0" err="1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Autoholding</a:t>
            </a:r>
            <a:r>
              <a:rPr lang="it-IT" sz="24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400" dirty="0" err="1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Wiley</a:t>
            </a:r>
            <a:r>
              <a:rPr lang="it-IT" sz="24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t-IT" sz="2400" dirty="0" err="1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Elsevier</a:t>
            </a:r>
            <a:r>
              <a:rPr lang="it-IT" sz="24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342900" indent="-342900" algn="just">
              <a:lnSpc>
                <a:spcPct val="107000"/>
              </a:lnSpc>
              <a:buClr>
                <a:prstClr val="black"/>
              </a:buClr>
              <a:buSzPts val="2800"/>
              <a:buFont typeface="Arial" panose="020B0604020202020204" pitchFamily="34" charset="0"/>
              <a:buChar char="•"/>
            </a:pPr>
            <a:r>
              <a:rPr lang="it-IT" sz="2400" dirty="0" err="1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Ideas</a:t>
            </a:r>
            <a:r>
              <a:rPr lang="it-IT" sz="24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Exchange e </a:t>
            </a:r>
            <a:r>
              <a:rPr lang="it-IT" sz="24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CERV</a:t>
            </a:r>
            <a:endParaRPr lang="it-IT" sz="24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lnSpc>
                <a:spcPct val="107000"/>
              </a:lnSpc>
              <a:buClr>
                <a:prstClr val="black"/>
              </a:buClr>
              <a:buSzPts val="2800"/>
              <a:buFont typeface="Arial" panose="020B0604020202020204" pitchFamily="34" charset="0"/>
              <a:buChar char="•"/>
            </a:pPr>
            <a:endParaRPr lang="it-IT" sz="24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Google Shape;265;p17">
            <a:extLst>
              <a:ext uri="{FF2B5EF4-FFF2-40B4-BE49-F238E27FC236}">
                <a16:creationId xmlns:a16="http://schemas.microsoft.com/office/drawing/2014/main" id="{56F61A61-F167-9D50-0E21-7A8AAB92C745}"/>
              </a:ext>
            </a:extLst>
          </p:cNvPr>
          <p:cNvSpPr txBox="1">
            <a:spLocks/>
          </p:cNvSpPr>
          <p:nvPr/>
        </p:nvSpPr>
        <p:spPr>
          <a:xfrm>
            <a:off x="909892" y="1044084"/>
            <a:ext cx="7592082" cy="1018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Attività dell’associazione</a:t>
            </a:r>
            <a:r>
              <a:rPr lang="it-IT" sz="4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t-IT" sz="4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2800" b="1" dirty="0" err="1">
                <a:solidFill>
                  <a:srgbClr val="0070C0"/>
                </a:solidFill>
              </a:rPr>
              <a:t>GdL</a:t>
            </a:r>
            <a:r>
              <a:rPr lang="it-IT" sz="2800" b="1" dirty="0">
                <a:solidFill>
                  <a:srgbClr val="0070C0"/>
                </a:solidFill>
              </a:rPr>
              <a:t> Alma Risorse Elettroniche</a:t>
            </a:r>
            <a:endParaRPr lang="it-IT" sz="28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0032" y="2292528"/>
            <a:ext cx="2333843" cy="1319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094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>
          <a:extLst>
            <a:ext uri="{FF2B5EF4-FFF2-40B4-BE49-F238E27FC236}">
              <a16:creationId xmlns:a16="http://schemas.microsoft.com/office/drawing/2014/main" id="{379741D0-7289-327A-7F02-D12E8164BF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7">
            <a:extLst>
              <a:ext uri="{FF2B5EF4-FFF2-40B4-BE49-F238E27FC236}">
                <a16:creationId xmlns:a16="http://schemas.microsoft.com/office/drawing/2014/main" id="{E6BB7418-CDAB-4CC7-06BD-63901883AAD3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 sz="1400">
                <a:solidFill>
                  <a:schemeClr val="dk2"/>
                </a:solidFill>
              </a:rPr>
              <a:t>88</a:t>
            </a:r>
            <a:r>
              <a:rPr lang="it-IT" sz="1400" baseline="30000">
                <a:solidFill>
                  <a:schemeClr val="dk2"/>
                </a:solidFill>
              </a:rPr>
              <a:t>a</a:t>
            </a:r>
            <a:r>
              <a:rPr lang="it-IT" sz="1400">
                <a:solidFill>
                  <a:schemeClr val="dk2"/>
                </a:solidFill>
              </a:rPr>
              <a:t> Assemblea, 8 giugno 2026</a:t>
            </a:r>
            <a:endParaRPr/>
          </a:p>
        </p:txBody>
      </p:sp>
      <p:sp>
        <p:nvSpPr>
          <p:cNvPr id="261" name="Google Shape;261;p17">
            <a:extLst>
              <a:ext uri="{FF2B5EF4-FFF2-40B4-BE49-F238E27FC236}">
                <a16:creationId xmlns:a16="http://schemas.microsoft.com/office/drawing/2014/main" id="{617AE5B7-D28C-3BBE-D5F0-7A46598379D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it-IT" sz="2000"/>
              <a:t> </a:t>
            </a:r>
            <a:endParaRPr/>
          </a:p>
        </p:txBody>
      </p:sp>
      <p:sp>
        <p:nvSpPr>
          <p:cNvPr id="262" name="Google Shape;262;p17">
            <a:extLst>
              <a:ext uri="{FF2B5EF4-FFF2-40B4-BE49-F238E27FC236}">
                <a16:creationId xmlns:a16="http://schemas.microsoft.com/office/drawing/2014/main" id="{77D84990-78EF-2814-F6A3-4A4EB40D652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74675" y="2292528"/>
            <a:ext cx="8569200" cy="383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0" algn="l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</a:pPr>
            <a:endParaRPr sz="2000"/>
          </a:p>
          <a:p>
            <a:pPr marL="12700" lvl="0" indent="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</p:txBody>
      </p:sp>
      <p:pic>
        <p:nvPicPr>
          <p:cNvPr id="263" name="Google Shape;263;p17" descr="Itale">
            <a:extLst>
              <a:ext uri="{FF2B5EF4-FFF2-40B4-BE49-F238E27FC236}">
                <a16:creationId xmlns:a16="http://schemas.microsoft.com/office/drawing/2014/main" id="{34687DB7-2BB9-995D-B761-8B69F5E3870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9388" y="276226"/>
            <a:ext cx="2879725" cy="671512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17" descr="Risultati immagini per università pisa logo">
            <a:extLst>
              <a:ext uri="{FF2B5EF4-FFF2-40B4-BE49-F238E27FC236}">
                <a16:creationId xmlns:a16="http://schemas.microsoft.com/office/drawing/2014/main" id="{7FECF079-C5CC-14D6-3CA9-0B5F8D833B30}"/>
              </a:ext>
            </a:extLst>
          </p:cNvPr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103;p2">
            <a:extLst>
              <a:ext uri="{FF2B5EF4-FFF2-40B4-BE49-F238E27FC236}">
                <a16:creationId xmlns:a16="http://schemas.microsoft.com/office/drawing/2014/main" id="{38C98012-9371-890F-9FA7-944E23E78B97}"/>
              </a:ext>
            </a:extLst>
          </p:cNvPr>
          <p:cNvSpPr txBox="1">
            <a:spLocks/>
          </p:cNvSpPr>
          <p:nvPr/>
        </p:nvSpPr>
        <p:spPr>
          <a:xfrm>
            <a:off x="460375" y="2292528"/>
            <a:ext cx="8579296" cy="4246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2600" b="1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Attività 1. semestre 2026 Sottogruppo “CDI-</a:t>
            </a:r>
            <a:r>
              <a:rPr lang="it-IT" sz="2600" b="1" dirty="0" err="1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Autoholding</a:t>
            </a:r>
            <a:r>
              <a:rPr lang="it-IT" sz="2600" b="1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-ACNP </a:t>
            </a:r>
            <a:r>
              <a:rPr lang="it-IT" sz="2800" b="1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”</a:t>
            </a:r>
            <a:endParaRPr lang="it-IT" sz="28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  <a:p>
            <a:endParaRPr lang="it-IT" sz="2800" b="1" dirty="0">
              <a:solidFill>
                <a:srgbClr val="0070C0"/>
              </a:solidFill>
              <a:ea typeface="Calibri"/>
              <a:cs typeface="Calibri"/>
              <a:sym typeface="Calibri"/>
            </a:endParaRPr>
          </a:p>
          <a:p>
            <a:pPr marL="342900" indent="-342900" algn="just">
              <a:lnSpc>
                <a:spcPct val="107000"/>
              </a:lnSpc>
              <a:buClr>
                <a:prstClr val="black"/>
              </a:buClr>
              <a:buSzPts val="2800"/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sospesa per assenza </a:t>
            </a:r>
            <a:r>
              <a:rPr lang="it-IT" sz="2400" dirty="0" smtClean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 </a:t>
            </a:r>
            <a:r>
              <a:rPr lang="it-IT" sz="2400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coordinatore </a:t>
            </a:r>
            <a:endParaRPr lang="it-IT" sz="2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Google Shape;265;p17">
            <a:extLst>
              <a:ext uri="{FF2B5EF4-FFF2-40B4-BE49-F238E27FC236}">
                <a16:creationId xmlns:a16="http://schemas.microsoft.com/office/drawing/2014/main" id="{56F61A61-F167-9D50-0E21-7A8AAB92C745}"/>
              </a:ext>
            </a:extLst>
          </p:cNvPr>
          <p:cNvSpPr txBox="1">
            <a:spLocks/>
          </p:cNvSpPr>
          <p:nvPr/>
        </p:nvSpPr>
        <p:spPr>
          <a:xfrm>
            <a:off x="909892" y="1044084"/>
            <a:ext cx="7592082" cy="1018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Attività dell’associazione</a:t>
            </a:r>
            <a:r>
              <a:rPr lang="it-IT" sz="4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t-IT" sz="4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2800" b="1" dirty="0" err="1" smtClean="0">
                <a:solidFill>
                  <a:srgbClr val="0070C0"/>
                </a:solidFill>
              </a:rPr>
              <a:t>GdL</a:t>
            </a:r>
            <a:r>
              <a:rPr lang="it-IT" sz="2800" b="1" dirty="0" smtClean="0">
                <a:solidFill>
                  <a:srgbClr val="0070C0"/>
                </a:solidFill>
              </a:rPr>
              <a:t> Alma Risorse Elettroniche</a:t>
            </a:r>
            <a:endParaRPr lang="it-IT" sz="28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39322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>
          <a:extLst>
            <a:ext uri="{FF2B5EF4-FFF2-40B4-BE49-F238E27FC236}">
              <a16:creationId xmlns:a16="http://schemas.microsoft.com/office/drawing/2014/main" id="{379741D0-7289-327A-7F02-D12E8164BF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7">
            <a:extLst>
              <a:ext uri="{FF2B5EF4-FFF2-40B4-BE49-F238E27FC236}">
                <a16:creationId xmlns:a16="http://schemas.microsoft.com/office/drawing/2014/main" id="{E6BB7418-CDAB-4CC7-06BD-63901883AAD3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 sz="1400">
                <a:solidFill>
                  <a:schemeClr val="dk2"/>
                </a:solidFill>
              </a:rPr>
              <a:t>88</a:t>
            </a:r>
            <a:r>
              <a:rPr lang="it-IT" sz="1400" baseline="30000">
                <a:solidFill>
                  <a:schemeClr val="dk2"/>
                </a:solidFill>
              </a:rPr>
              <a:t>a</a:t>
            </a:r>
            <a:r>
              <a:rPr lang="it-IT" sz="1400">
                <a:solidFill>
                  <a:schemeClr val="dk2"/>
                </a:solidFill>
              </a:rPr>
              <a:t> Assemblea, 8 giugno 2026</a:t>
            </a:r>
            <a:endParaRPr/>
          </a:p>
        </p:txBody>
      </p:sp>
      <p:sp>
        <p:nvSpPr>
          <p:cNvPr id="261" name="Google Shape;261;p17">
            <a:extLst>
              <a:ext uri="{FF2B5EF4-FFF2-40B4-BE49-F238E27FC236}">
                <a16:creationId xmlns:a16="http://schemas.microsoft.com/office/drawing/2014/main" id="{617AE5B7-D28C-3BBE-D5F0-7A46598379D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it-IT" sz="2000"/>
              <a:t> </a:t>
            </a:r>
            <a:endParaRPr/>
          </a:p>
        </p:txBody>
      </p:sp>
      <p:sp>
        <p:nvSpPr>
          <p:cNvPr id="262" name="Google Shape;262;p17">
            <a:extLst>
              <a:ext uri="{FF2B5EF4-FFF2-40B4-BE49-F238E27FC236}">
                <a16:creationId xmlns:a16="http://schemas.microsoft.com/office/drawing/2014/main" id="{77D84990-78EF-2814-F6A3-4A4EB40D652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74675" y="2292528"/>
            <a:ext cx="8569200" cy="383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0" algn="l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</a:pPr>
            <a:endParaRPr sz="2000"/>
          </a:p>
          <a:p>
            <a:pPr marL="12700" lvl="0" indent="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</p:txBody>
      </p:sp>
      <p:pic>
        <p:nvPicPr>
          <p:cNvPr id="263" name="Google Shape;263;p17" descr="Itale">
            <a:extLst>
              <a:ext uri="{FF2B5EF4-FFF2-40B4-BE49-F238E27FC236}">
                <a16:creationId xmlns:a16="http://schemas.microsoft.com/office/drawing/2014/main" id="{34687DB7-2BB9-995D-B761-8B69F5E3870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9388" y="276226"/>
            <a:ext cx="2879725" cy="671512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17" descr="Risultati immagini per università pisa logo">
            <a:extLst>
              <a:ext uri="{FF2B5EF4-FFF2-40B4-BE49-F238E27FC236}">
                <a16:creationId xmlns:a16="http://schemas.microsoft.com/office/drawing/2014/main" id="{7FECF079-C5CC-14D6-3CA9-0B5F8D833B30}"/>
              </a:ext>
            </a:extLst>
          </p:cNvPr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103;p2">
            <a:extLst>
              <a:ext uri="{FF2B5EF4-FFF2-40B4-BE49-F238E27FC236}">
                <a16:creationId xmlns:a16="http://schemas.microsoft.com/office/drawing/2014/main" id="{38C98012-9371-890F-9FA7-944E23E78B97}"/>
              </a:ext>
            </a:extLst>
          </p:cNvPr>
          <p:cNvSpPr txBox="1">
            <a:spLocks/>
          </p:cNvSpPr>
          <p:nvPr/>
        </p:nvSpPr>
        <p:spPr>
          <a:xfrm>
            <a:off x="460375" y="2292528"/>
            <a:ext cx="8579296" cy="4246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2600" b="1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Progetto 2. </a:t>
            </a:r>
            <a:r>
              <a:rPr lang="it-IT" sz="26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semestre 2026 Sottogruppo “CDI-</a:t>
            </a:r>
            <a:r>
              <a:rPr lang="it-IT" sz="2600" b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Autoholding</a:t>
            </a:r>
            <a:r>
              <a:rPr lang="it-IT" sz="26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-ACNP </a:t>
            </a:r>
            <a:r>
              <a:rPr lang="it-IT" sz="2800" b="1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”</a:t>
            </a:r>
          </a:p>
          <a:p>
            <a:endParaRPr lang="it-IT" sz="2800" dirty="0" smtClean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prstClr val="black"/>
              </a:buClr>
              <a:buSzPts val="2800"/>
              <a:buFont typeface="Arial" panose="020B0604020202020204" pitchFamily="34" charset="0"/>
              <a:buChar char="•"/>
            </a:pPr>
            <a:r>
              <a:rPr lang="it-IT" sz="2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 settembre 2026 </a:t>
            </a:r>
            <a:r>
              <a:rPr lang="it-IT" sz="22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Federica </a:t>
            </a:r>
            <a:r>
              <a:rPr lang="it-IT" sz="22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Lionetti</a:t>
            </a:r>
            <a:r>
              <a:rPr lang="it-IT" sz="22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(coordinatrice del sottogruppo Licenze)</a:t>
            </a:r>
            <a:r>
              <a:rPr lang="it-IT" sz="22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sostituirà  temporaneamente Maura </a:t>
            </a:r>
            <a:r>
              <a:rPr lang="it-IT" sz="220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Quaquarelli</a:t>
            </a:r>
            <a:r>
              <a:rPr lang="it-IT" sz="2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it-IT" sz="2200" dirty="0" smtClean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Clr>
                <a:prstClr val="black"/>
              </a:buClr>
              <a:buSzPts val="2800"/>
            </a:pPr>
            <a:endParaRPr lang="it-IT" sz="22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prstClr val="black"/>
              </a:buClr>
              <a:buSzPts val="2800"/>
              <a:buFont typeface="Arial" panose="020B0604020202020204" pitchFamily="34" charset="0"/>
              <a:buChar char="•"/>
            </a:pPr>
            <a:r>
              <a:rPr lang="it-IT" sz="2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prossimo </a:t>
            </a:r>
            <a:r>
              <a:rPr lang="it-IT" sz="22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tema: </a:t>
            </a:r>
            <a:r>
              <a:rPr lang="it-IT" sz="2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standard COUNTER e </a:t>
            </a:r>
            <a:r>
              <a:rPr lang="it-IT" sz="22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statistiche</a:t>
            </a:r>
          </a:p>
          <a:p>
            <a:pPr algn="just">
              <a:buClr>
                <a:prstClr val="black"/>
              </a:buClr>
              <a:buSzPts val="2800"/>
            </a:pPr>
            <a:endParaRPr lang="it-IT" sz="2200" dirty="0" smtClean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prstClr val="black"/>
              </a:buClr>
              <a:buSzPts val="2800"/>
              <a:buFont typeface="Arial" panose="020B0604020202020204" pitchFamily="34" charset="0"/>
              <a:buChar char="•"/>
            </a:pPr>
            <a:r>
              <a:rPr lang="it-IT" sz="2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guida scarichi posseduti elettronici da Alma a ACNP ancora in sospeso poiché lo scaricamento non funziona correttamente; verrà ripresa quando disponibile e adeguatamente testata</a:t>
            </a:r>
          </a:p>
          <a:p>
            <a:pPr marL="342900" indent="-342900" algn="just">
              <a:buClr>
                <a:prstClr val="black"/>
              </a:buClr>
              <a:buSzPts val="2800"/>
              <a:buFont typeface="Arial" panose="020B0604020202020204" pitchFamily="34" charset="0"/>
              <a:buChar char="•"/>
            </a:pPr>
            <a:endParaRPr lang="it-IT" sz="28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prstClr val="black"/>
              </a:buClr>
              <a:buSzPts val="2800"/>
              <a:buFont typeface="Arial" panose="020B0604020202020204" pitchFamily="34" charset="0"/>
              <a:buChar char="•"/>
            </a:pPr>
            <a:endParaRPr lang="it-IT" sz="28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Google Shape;265;p17">
            <a:extLst>
              <a:ext uri="{FF2B5EF4-FFF2-40B4-BE49-F238E27FC236}">
                <a16:creationId xmlns:a16="http://schemas.microsoft.com/office/drawing/2014/main" id="{56F61A61-F167-9D50-0E21-7A8AAB92C745}"/>
              </a:ext>
            </a:extLst>
          </p:cNvPr>
          <p:cNvSpPr txBox="1">
            <a:spLocks/>
          </p:cNvSpPr>
          <p:nvPr/>
        </p:nvSpPr>
        <p:spPr>
          <a:xfrm>
            <a:off x="909892" y="1044084"/>
            <a:ext cx="7592082" cy="1018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Attività dell’associazione</a:t>
            </a:r>
            <a:r>
              <a:rPr lang="it-IT" sz="4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t-IT" sz="4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2800" b="1" dirty="0" err="1">
                <a:solidFill>
                  <a:srgbClr val="0070C0"/>
                </a:solidFill>
              </a:rPr>
              <a:t>GdL</a:t>
            </a:r>
            <a:r>
              <a:rPr lang="it-IT" sz="2800" b="1" dirty="0">
                <a:solidFill>
                  <a:srgbClr val="0070C0"/>
                </a:solidFill>
              </a:rPr>
              <a:t> Alma Risorse Elettroniche</a:t>
            </a:r>
            <a:endParaRPr lang="it-IT" sz="28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88013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>
          <a:extLst>
            <a:ext uri="{FF2B5EF4-FFF2-40B4-BE49-F238E27FC236}">
              <a16:creationId xmlns:a16="http://schemas.microsoft.com/office/drawing/2014/main" id="{379741D0-7289-327A-7F02-D12E8164BF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7">
            <a:extLst>
              <a:ext uri="{FF2B5EF4-FFF2-40B4-BE49-F238E27FC236}">
                <a16:creationId xmlns:a16="http://schemas.microsoft.com/office/drawing/2014/main" id="{E6BB7418-CDAB-4CC7-06BD-63901883AAD3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 sz="1400">
                <a:solidFill>
                  <a:schemeClr val="dk2"/>
                </a:solidFill>
              </a:rPr>
              <a:t>88</a:t>
            </a:r>
            <a:r>
              <a:rPr lang="it-IT" sz="1400" baseline="30000">
                <a:solidFill>
                  <a:schemeClr val="dk2"/>
                </a:solidFill>
              </a:rPr>
              <a:t>a</a:t>
            </a:r>
            <a:r>
              <a:rPr lang="it-IT" sz="1400">
                <a:solidFill>
                  <a:schemeClr val="dk2"/>
                </a:solidFill>
              </a:rPr>
              <a:t> Assemblea, 8 giugno 2026</a:t>
            </a:r>
            <a:endParaRPr/>
          </a:p>
        </p:txBody>
      </p:sp>
      <p:sp>
        <p:nvSpPr>
          <p:cNvPr id="261" name="Google Shape;261;p17">
            <a:extLst>
              <a:ext uri="{FF2B5EF4-FFF2-40B4-BE49-F238E27FC236}">
                <a16:creationId xmlns:a16="http://schemas.microsoft.com/office/drawing/2014/main" id="{617AE5B7-D28C-3BBE-D5F0-7A46598379D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it-IT" sz="2000"/>
              <a:t> </a:t>
            </a:r>
            <a:endParaRPr/>
          </a:p>
        </p:txBody>
      </p:sp>
      <p:sp>
        <p:nvSpPr>
          <p:cNvPr id="262" name="Google Shape;262;p17">
            <a:extLst>
              <a:ext uri="{FF2B5EF4-FFF2-40B4-BE49-F238E27FC236}">
                <a16:creationId xmlns:a16="http://schemas.microsoft.com/office/drawing/2014/main" id="{77D84990-78EF-2814-F6A3-4A4EB40D652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74675" y="2292528"/>
            <a:ext cx="8569200" cy="383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0" algn="l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</a:pPr>
            <a:endParaRPr sz="2000"/>
          </a:p>
          <a:p>
            <a:pPr marL="12700" lvl="0" indent="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</p:txBody>
      </p:sp>
      <p:pic>
        <p:nvPicPr>
          <p:cNvPr id="263" name="Google Shape;263;p17" descr="Itale">
            <a:extLst>
              <a:ext uri="{FF2B5EF4-FFF2-40B4-BE49-F238E27FC236}">
                <a16:creationId xmlns:a16="http://schemas.microsoft.com/office/drawing/2014/main" id="{34687DB7-2BB9-995D-B761-8B69F5E3870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9388" y="276226"/>
            <a:ext cx="2879725" cy="671512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17" descr="Risultati immagini per università pisa logo">
            <a:extLst>
              <a:ext uri="{FF2B5EF4-FFF2-40B4-BE49-F238E27FC236}">
                <a16:creationId xmlns:a16="http://schemas.microsoft.com/office/drawing/2014/main" id="{7FECF079-C5CC-14D6-3CA9-0B5F8D833B30}"/>
              </a:ext>
            </a:extLst>
          </p:cNvPr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103;p2">
            <a:extLst>
              <a:ext uri="{FF2B5EF4-FFF2-40B4-BE49-F238E27FC236}">
                <a16:creationId xmlns:a16="http://schemas.microsoft.com/office/drawing/2014/main" id="{38C98012-9371-890F-9FA7-944E23E78B97}"/>
              </a:ext>
            </a:extLst>
          </p:cNvPr>
          <p:cNvSpPr txBox="1">
            <a:spLocks/>
          </p:cNvSpPr>
          <p:nvPr/>
        </p:nvSpPr>
        <p:spPr>
          <a:xfrm>
            <a:off x="460375" y="2292528"/>
            <a:ext cx="8579296" cy="4246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26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Attività </a:t>
            </a:r>
            <a:r>
              <a:rPr lang="it-IT" sz="2600" b="1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1. </a:t>
            </a:r>
            <a:r>
              <a:rPr lang="it-IT" sz="26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semestre </a:t>
            </a:r>
            <a:r>
              <a:rPr lang="it-IT" sz="2600" b="1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2026 </a:t>
            </a:r>
            <a:r>
              <a:rPr lang="it-IT" sz="26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Sottogruppo </a:t>
            </a:r>
            <a:r>
              <a:rPr lang="it-IT" sz="2600" b="1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“Licenze </a:t>
            </a:r>
            <a:r>
              <a:rPr lang="it-IT" sz="26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”</a:t>
            </a:r>
          </a:p>
          <a:p>
            <a:endParaRPr lang="it-IT" sz="2800" b="1" dirty="0">
              <a:solidFill>
                <a:srgbClr val="0070C0"/>
              </a:solidFill>
              <a:ea typeface="Calibri"/>
              <a:cs typeface="Calibri"/>
              <a:sym typeface="Calibri"/>
            </a:endParaRPr>
          </a:p>
          <a:p>
            <a:pPr marL="342900" indent="-342900" algn="just">
              <a:lnSpc>
                <a:spcPct val="107000"/>
              </a:lnSpc>
              <a:buClr>
                <a:prstClr val="black"/>
              </a:buClr>
              <a:buSzPts val="2800"/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prosecuzione della redazione della guida </a:t>
            </a:r>
            <a:r>
              <a:rPr lang="it-IT" sz="24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sulle licenze</a:t>
            </a:r>
            <a:endParaRPr lang="it-IT" sz="24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Google Shape;265;p17">
            <a:extLst>
              <a:ext uri="{FF2B5EF4-FFF2-40B4-BE49-F238E27FC236}">
                <a16:creationId xmlns:a16="http://schemas.microsoft.com/office/drawing/2014/main" id="{56F61A61-F167-9D50-0E21-7A8AAB92C745}"/>
              </a:ext>
            </a:extLst>
          </p:cNvPr>
          <p:cNvSpPr txBox="1">
            <a:spLocks/>
          </p:cNvSpPr>
          <p:nvPr/>
        </p:nvSpPr>
        <p:spPr>
          <a:xfrm>
            <a:off x="909892" y="1044084"/>
            <a:ext cx="7592082" cy="1018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Attività dell’associazione</a:t>
            </a:r>
            <a:r>
              <a:rPr lang="it-IT" sz="4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t-IT" sz="4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3600" b="1" dirty="0" err="1">
                <a:solidFill>
                  <a:srgbClr val="0070C0"/>
                </a:solidFill>
              </a:rPr>
              <a:t>GdL</a:t>
            </a:r>
            <a:r>
              <a:rPr lang="it-IT" sz="3600" b="1" dirty="0">
                <a:solidFill>
                  <a:srgbClr val="0070C0"/>
                </a:solidFill>
              </a:rPr>
              <a:t> Alma Risorse Elettroniche</a:t>
            </a:r>
            <a:endParaRPr lang="it-IT" sz="36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67893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>
          <a:extLst>
            <a:ext uri="{FF2B5EF4-FFF2-40B4-BE49-F238E27FC236}">
              <a16:creationId xmlns:a16="http://schemas.microsoft.com/office/drawing/2014/main" id="{379741D0-7289-327A-7F02-D12E8164BF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7">
            <a:extLst>
              <a:ext uri="{FF2B5EF4-FFF2-40B4-BE49-F238E27FC236}">
                <a16:creationId xmlns:a16="http://schemas.microsoft.com/office/drawing/2014/main" id="{E6BB7418-CDAB-4CC7-06BD-63901883AAD3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 sz="1400">
                <a:solidFill>
                  <a:schemeClr val="dk2"/>
                </a:solidFill>
              </a:rPr>
              <a:t>88</a:t>
            </a:r>
            <a:r>
              <a:rPr lang="it-IT" sz="1400" baseline="30000">
                <a:solidFill>
                  <a:schemeClr val="dk2"/>
                </a:solidFill>
              </a:rPr>
              <a:t>a</a:t>
            </a:r>
            <a:r>
              <a:rPr lang="it-IT" sz="1400">
                <a:solidFill>
                  <a:schemeClr val="dk2"/>
                </a:solidFill>
              </a:rPr>
              <a:t> Assemblea, 8 giugno 2026</a:t>
            </a:r>
            <a:endParaRPr/>
          </a:p>
        </p:txBody>
      </p:sp>
      <p:sp>
        <p:nvSpPr>
          <p:cNvPr id="261" name="Google Shape;261;p17">
            <a:extLst>
              <a:ext uri="{FF2B5EF4-FFF2-40B4-BE49-F238E27FC236}">
                <a16:creationId xmlns:a16="http://schemas.microsoft.com/office/drawing/2014/main" id="{617AE5B7-D28C-3BBE-D5F0-7A46598379D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it-IT" sz="2000" dirty="0"/>
              <a:t> </a:t>
            </a:r>
            <a:endParaRPr dirty="0"/>
          </a:p>
        </p:txBody>
      </p:sp>
      <p:sp>
        <p:nvSpPr>
          <p:cNvPr id="262" name="Google Shape;262;p17">
            <a:extLst>
              <a:ext uri="{FF2B5EF4-FFF2-40B4-BE49-F238E27FC236}">
                <a16:creationId xmlns:a16="http://schemas.microsoft.com/office/drawing/2014/main" id="{77D84990-78EF-2814-F6A3-4A4EB40D652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74675" y="2292528"/>
            <a:ext cx="8569200" cy="383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0" algn="l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</a:pPr>
            <a:endParaRPr sz="2000"/>
          </a:p>
          <a:p>
            <a:pPr marL="12700" lvl="0" indent="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</p:txBody>
      </p:sp>
      <p:pic>
        <p:nvPicPr>
          <p:cNvPr id="263" name="Google Shape;263;p17" descr="Itale">
            <a:extLst>
              <a:ext uri="{FF2B5EF4-FFF2-40B4-BE49-F238E27FC236}">
                <a16:creationId xmlns:a16="http://schemas.microsoft.com/office/drawing/2014/main" id="{34687DB7-2BB9-995D-B761-8B69F5E3870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9388" y="276226"/>
            <a:ext cx="2879725" cy="671512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17" descr="Risultati immagini per università pisa logo">
            <a:extLst>
              <a:ext uri="{FF2B5EF4-FFF2-40B4-BE49-F238E27FC236}">
                <a16:creationId xmlns:a16="http://schemas.microsoft.com/office/drawing/2014/main" id="{7FECF079-C5CC-14D6-3CA9-0B5F8D833B30}"/>
              </a:ext>
            </a:extLst>
          </p:cNvPr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103;p2">
            <a:extLst>
              <a:ext uri="{FF2B5EF4-FFF2-40B4-BE49-F238E27FC236}">
                <a16:creationId xmlns:a16="http://schemas.microsoft.com/office/drawing/2014/main" id="{38C98012-9371-890F-9FA7-944E23E78B97}"/>
              </a:ext>
            </a:extLst>
          </p:cNvPr>
          <p:cNvSpPr txBox="1">
            <a:spLocks/>
          </p:cNvSpPr>
          <p:nvPr/>
        </p:nvSpPr>
        <p:spPr>
          <a:xfrm>
            <a:off x="460375" y="2292528"/>
            <a:ext cx="8579296" cy="4246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2600" b="1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Progetto 2. </a:t>
            </a:r>
            <a:r>
              <a:rPr lang="it-IT" sz="26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semestre 2026 Sottogruppo </a:t>
            </a:r>
            <a:r>
              <a:rPr lang="it-IT" sz="2600" b="1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“Licenze </a:t>
            </a:r>
            <a:r>
              <a:rPr lang="it-IT" sz="26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”</a:t>
            </a:r>
          </a:p>
          <a:p>
            <a:endParaRPr lang="it-IT" sz="2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sz="2400" dirty="0" smtClean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completamento guida </a:t>
            </a:r>
            <a:r>
              <a:rPr lang="it-IT" sz="2400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sulle </a:t>
            </a:r>
            <a:r>
              <a:rPr lang="it-IT" sz="2400" dirty="0" smtClean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licenze, condivisione con GDL, rilascio </a:t>
            </a:r>
            <a:r>
              <a:rPr lang="it-IT" sz="2400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previsto per luglio 2026</a:t>
            </a:r>
            <a:endParaRPr lang="it-IT" sz="2400" dirty="0" smtClean="0">
              <a:solidFill>
                <a:srgbClr val="22222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it-IT" sz="2400" dirty="0" smtClean="0">
              <a:solidFill>
                <a:srgbClr val="22222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sz="2400" dirty="0" smtClean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lavoro ultimato scioglimento del gruppo: i membri confluiranno negli altri due sottogruppi e la coordinatrice dirigerà i lavori del sottogruppo CDI </a:t>
            </a:r>
          </a:p>
          <a:p>
            <a:r>
              <a:rPr lang="it-IT" sz="3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it-IT" sz="3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it-IT" sz="28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5" name="Google Shape;265;p17">
            <a:extLst>
              <a:ext uri="{FF2B5EF4-FFF2-40B4-BE49-F238E27FC236}">
                <a16:creationId xmlns:a16="http://schemas.microsoft.com/office/drawing/2014/main" id="{56F61A61-F167-9D50-0E21-7A8AAB92C745}"/>
              </a:ext>
            </a:extLst>
          </p:cNvPr>
          <p:cNvSpPr txBox="1">
            <a:spLocks/>
          </p:cNvSpPr>
          <p:nvPr/>
        </p:nvSpPr>
        <p:spPr>
          <a:xfrm>
            <a:off x="909892" y="1044084"/>
            <a:ext cx="7592082" cy="1018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Attività dell’associazione</a:t>
            </a:r>
            <a:r>
              <a:rPr lang="it-IT" sz="4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t-IT" sz="4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2800" b="1" dirty="0" err="1">
                <a:solidFill>
                  <a:srgbClr val="0070C0"/>
                </a:solidFill>
              </a:rPr>
              <a:t>GdL</a:t>
            </a:r>
            <a:r>
              <a:rPr lang="it-IT" sz="2800" b="1" dirty="0">
                <a:solidFill>
                  <a:srgbClr val="0070C0"/>
                </a:solidFill>
              </a:rPr>
              <a:t> Alma Risorse Elettroniche</a:t>
            </a:r>
            <a:endParaRPr lang="it-IT" sz="28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36291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>
          <a:extLst>
            <a:ext uri="{FF2B5EF4-FFF2-40B4-BE49-F238E27FC236}">
              <a16:creationId xmlns:a16="http://schemas.microsoft.com/office/drawing/2014/main" id="{379741D0-7289-327A-7F02-D12E8164BF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7">
            <a:extLst>
              <a:ext uri="{FF2B5EF4-FFF2-40B4-BE49-F238E27FC236}">
                <a16:creationId xmlns:a16="http://schemas.microsoft.com/office/drawing/2014/main" id="{E6BB7418-CDAB-4CC7-06BD-63901883AAD3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 sz="1400">
                <a:solidFill>
                  <a:schemeClr val="dk2"/>
                </a:solidFill>
              </a:rPr>
              <a:t>88</a:t>
            </a:r>
            <a:r>
              <a:rPr lang="it-IT" sz="1400" baseline="30000">
                <a:solidFill>
                  <a:schemeClr val="dk2"/>
                </a:solidFill>
              </a:rPr>
              <a:t>a</a:t>
            </a:r>
            <a:r>
              <a:rPr lang="it-IT" sz="1400">
                <a:solidFill>
                  <a:schemeClr val="dk2"/>
                </a:solidFill>
              </a:rPr>
              <a:t> Assemblea, 8 giugno 2026</a:t>
            </a:r>
            <a:endParaRPr/>
          </a:p>
        </p:txBody>
      </p:sp>
      <p:sp>
        <p:nvSpPr>
          <p:cNvPr id="261" name="Google Shape;261;p17">
            <a:extLst>
              <a:ext uri="{FF2B5EF4-FFF2-40B4-BE49-F238E27FC236}">
                <a16:creationId xmlns:a16="http://schemas.microsoft.com/office/drawing/2014/main" id="{617AE5B7-D28C-3BBE-D5F0-7A46598379D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it-IT" sz="2000"/>
              <a:t> </a:t>
            </a:r>
            <a:endParaRPr/>
          </a:p>
        </p:txBody>
      </p:sp>
      <p:sp>
        <p:nvSpPr>
          <p:cNvPr id="262" name="Google Shape;262;p17">
            <a:extLst>
              <a:ext uri="{FF2B5EF4-FFF2-40B4-BE49-F238E27FC236}">
                <a16:creationId xmlns:a16="http://schemas.microsoft.com/office/drawing/2014/main" id="{77D84990-78EF-2814-F6A3-4A4EB40D652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74675" y="2292528"/>
            <a:ext cx="8569200" cy="383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0" algn="l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</a:pPr>
            <a:endParaRPr sz="2000"/>
          </a:p>
          <a:p>
            <a:pPr marL="12700" lvl="0" indent="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</p:txBody>
      </p:sp>
      <p:pic>
        <p:nvPicPr>
          <p:cNvPr id="263" name="Google Shape;263;p17" descr="Itale">
            <a:extLst>
              <a:ext uri="{FF2B5EF4-FFF2-40B4-BE49-F238E27FC236}">
                <a16:creationId xmlns:a16="http://schemas.microsoft.com/office/drawing/2014/main" id="{34687DB7-2BB9-995D-B761-8B69F5E3870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9388" y="276226"/>
            <a:ext cx="2879725" cy="671512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17" descr="Risultati immagini per università pisa logo">
            <a:extLst>
              <a:ext uri="{FF2B5EF4-FFF2-40B4-BE49-F238E27FC236}">
                <a16:creationId xmlns:a16="http://schemas.microsoft.com/office/drawing/2014/main" id="{7FECF079-C5CC-14D6-3CA9-0B5F8D833B30}"/>
              </a:ext>
            </a:extLst>
          </p:cNvPr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103;p2">
            <a:extLst>
              <a:ext uri="{FF2B5EF4-FFF2-40B4-BE49-F238E27FC236}">
                <a16:creationId xmlns:a16="http://schemas.microsoft.com/office/drawing/2014/main" id="{38C98012-9371-890F-9FA7-944E23E78B97}"/>
              </a:ext>
            </a:extLst>
          </p:cNvPr>
          <p:cNvSpPr txBox="1">
            <a:spLocks/>
          </p:cNvSpPr>
          <p:nvPr/>
        </p:nvSpPr>
        <p:spPr>
          <a:xfrm>
            <a:off x="460375" y="2292528"/>
            <a:ext cx="8579296" cy="4246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2600" b="1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Attività 1. semestre 2026 Sottogruppo “Contenuti”</a:t>
            </a:r>
            <a:endParaRPr lang="it-IT" sz="26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  <a:p>
            <a:endParaRPr lang="it-IT" sz="2800" b="1" dirty="0">
              <a:solidFill>
                <a:srgbClr val="0070C0"/>
              </a:solidFill>
              <a:ea typeface="Calibri"/>
              <a:cs typeface="Calibri"/>
              <a:sym typeface="Calibri"/>
            </a:endParaRPr>
          </a:p>
          <a:p>
            <a:pPr marL="342900" indent="-342900" algn="just">
              <a:lnSpc>
                <a:spcPct val="107000"/>
              </a:lnSpc>
              <a:buClr>
                <a:prstClr val="black"/>
              </a:buClr>
              <a:buSzPts val="2800"/>
              <a:buFont typeface="Arial" panose="020B0604020202020204" pitchFamily="34" charset="0"/>
              <a:buChar char="•"/>
            </a:pPr>
            <a:r>
              <a:rPr lang="it-IT" sz="24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rallentamento </a:t>
            </a:r>
            <a:r>
              <a:rPr lang="it-IT" sz="2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dei lavori del sottogruppo, a causa delle difficoltà che Ex libris sta riscontrando nei contatti con gli editori, </a:t>
            </a:r>
            <a:r>
              <a:rPr lang="it-IT" sz="24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stiamo </a:t>
            </a:r>
            <a:r>
              <a:rPr lang="it-IT" sz="2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sempre facendo da tramite in modo che la collaborazione possa </a:t>
            </a:r>
            <a:r>
              <a:rPr lang="it-IT" sz="24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procedere con:</a:t>
            </a:r>
            <a:endParaRPr lang="it-IT" sz="24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lnSpc>
                <a:spcPct val="107000"/>
              </a:lnSpc>
              <a:buClr>
                <a:prstClr val="black"/>
              </a:buClr>
              <a:buSzPts val="2800"/>
              <a:buFont typeface="Wingdings" panose="05000000000000000000" pitchFamily="2" charset="2"/>
              <a:buChar char="ü"/>
            </a:pPr>
            <a:r>
              <a:rPr lang="it-IT" sz="24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Il Sole 24 Ore</a:t>
            </a:r>
            <a:r>
              <a:rPr lang="it-IT" sz="24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(My </a:t>
            </a:r>
            <a:r>
              <a:rPr lang="it-IT" sz="2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Desk 24)</a:t>
            </a:r>
          </a:p>
          <a:p>
            <a:pPr marL="342900" indent="-342900" algn="just">
              <a:lnSpc>
                <a:spcPct val="107000"/>
              </a:lnSpc>
              <a:buClr>
                <a:prstClr val="black"/>
              </a:buClr>
              <a:buSzPts val="2800"/>
              <a:buFont typeface="Wingdings" panose="05000000000000000000" pitchFamily="2" charset="2"/>
              <a:buChar char="ü"/>
            </a:pPr>
            <a:r>
              <a:rPr lang="it-IT" sz="24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Giuffrè Francis Lefebvre</a:t>
            </a:r>
            <a:r>
              <a:rPr lang="it-IT" sz="24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(Biblioteca </a:t>
            </a:r>
            <a:r>
              <a:rPr lang="it-IT" sz="2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Volumi e </a:t>
            </a:r>
            <a:r>
              <a:rPr lang="it-IT" sz="24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Biblioteca riviste)</a:t>
            </a:r>
          </a:p>
          <a:p>
            <a:pPr marL="342900" indent="-342900" algn="just">
              <a:lnSpc>
                <a:spcPct val="107000"/>
              </a:lnSpc>
              <a:buClr>
                <a:prstClr val="black"/>
              </a:buClr>
              <a:buSzPts val="2800"/>
              <a:buFont typeface="Wingdings" panose="05000000000000000000" pitchFamily="2" charset="2"/>
              <a:buChar char="ü"/>
            </a:pPr>
            <a:r>
              <a:rPr lang="it-IT" sz="2400" dirty="0" err="1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Wolter</a:t>
            </a:r>
            <a:r>
              <a:rPr lang="it-IT" sz="24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 </a:t>
            </a:r>
            <a:r>
              <a:rPr lang="it-IT" sz="2400" dirty="0" err="1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Kluwer</a:t>
            </a:r>
            <a:r>
              <a:rPr lang="it-IT" sz="24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(Edicola professionale e La mia biblioteca)</a:t>
            </a:r>
          </a:p>
          <a:p>
            <a:pPr marL="342900" indent="-342900" algn="just">
              <a:lnSpc>
                <a:spcPct val="107000"/>
              </a:lnSpc>
              <a:buClr>
                <a:prstClr val="black"/>
              </a:buClr>
              <a:buSzPts val="2800"/>
              <a:buFont typeface="Wingdings" panose="05000000000000000000" pitchFamily="2" charset="2"/>
              <a:buChar char="ü"/>
            </a:pPr>
            <a:r>
              <a:rPr lang="it-IT" sz="2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7"/>
              </a:rPr>
              <a:t>Il foro italiano Foro </a:t>
            </a:r>
            <a:r>
              <a:rPr lang="it-IT" sz="24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7"/>
              </a:rPr>
              <a:t>plus</a:t>
            </a:r>
            <a:r>
              <a:rPr lang="it-IT" sz="2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4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(La </a:t>
            </a:r>
            <a:r>
              <a:rPr lang="it-IT" sz="2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Tribuna </a:t>
            </a:r>
            <a:r>
              <a:rPr lang="it-IT" sz="24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Il </a:t>
            </a:r>
            <a:r>
              <a:rPr lang="it-IT" sz="2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Foro </a:t>
            </a:r>
            <a:r>
              <a:rPr lang="it-IT" sz="24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Italiano riviste)</a:t>
            </a:r>
            <a:endParaRPr lang="it-IT" sz="24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lnSpc>
                <a:spcPct val="107000"/>
              </a:lnSpc>
              <a:buClr>
                <a:prstClr val="black"/>
              </a:buClr>
              <a:buSzPts val="2800"/>
              <a:buFont typeface="Wingdings" panose="05000000000000000000" pitchFamily="2" charset="2"/>
              <a:buChar char="ü"/>
            </a:pPr>
            <a:endParaRPr lang="it-IT" sz="24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buClr>
                <a:prstClr val="black"/>
              </a:buClr>
              <a:buSzPts val="2800"/>
            </a:pPr>
            <a:endParaRPr lang="it-IT" sz="24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Google Shape;265;p17">
            <a:extLst>
              <a:ext uri="{FF2B5EF4-FFF2-40B4-BE49-F238E27FC236}">
                <a16:creationId xmlns:a16="http://schemas.microsoft.com/office/drawing/2014/main" id="{56F61A61-F167-9D50-0E21-7A8AAB92C745}"/>
              </a:ext>
            </a:extLst>
          </p:cNvPr>
          <p:cNvSpPr txBox="1">
            <a:spLocks/>
          </p:cNvSpPr>
          <p:nvPr/>
        </p:nvSpPr>
        <p:spPr>
          <a:xfrm>
            <a:off x="909892" y="1044084"/>
            <a:ext cx="7592082" cy="1018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Attività dell’associazione</a:t>
            </a:r>
            <a:br>
              <a:rPr lang="it-IT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2800" b="1" dirty="0" err="1" smtClean="0">
                <a:solidFill>
                  <a:srgbClr val="0070C0"/>
                </a:solidFill>
              </a:rPr>
              <a:t>GdL</a:t>
            </a:r>
            <a:r>
              <a:rPr lang="it-IT" sz="2800" b="1" dirty="0" smtClean="0">
                <a:solidFill>
                  <a:srgbClr val="0070C0"/>
                </a:solidFill>
              </a:rPr>
              <a:t> </a:t>
            </a:r>
            <a:r>
              <a:rPr lang="it-IT" sz="2800" b="1" dirty="0">
                <a:solidFill>
                  <a:srgbClr val="0070C0"/>
                </a:solidFill>
              </a:rPr>
              <a:t>Alma Risorse Elettroniche</a:t>
            </a:r>
            <a:endParaRPr lang="it-IT" sz="28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91999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>
          <a:extLst>
            <a:ext uri="{FF2B5EF4-FFF2-40B4-BE49-F238E27FC236}">
              <a16:creationId xmlns:a16="http://schemas.microsoft.com/office/drawing/2014/main" id="{379741D0-7289-327A-7F02-D12E8164BF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7">
            <a:extLst>
              <a:ext uri="{FF2B5EF4-FFF2-40B4-BE49-F238E27FC236}">
                <a16:creationId xmlns:a16="http://schemas.microsoft.com/office/drawing/2014/main" id="{E6BB7418-CDAB-4CC7-06BD-63901883AAD3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 sz="1400">
                <a:solidFill>
                  <a:schemeClr val="dk2"/>
                </a:solidFill>
              </a:rPr>
              <a:t>88</a:t>
            </a:r>
            <a:r>
              <a:rPr lang="it-IT" sz="1400" baseline="30000">
                <a:solidFill>
                  <a:schemeClr val="dk2"/>
                </a:solidFill>
              </a:rPr>
              <a:t>a</a:t>
            </a:r>
            <a:r>
              <a:rPr lang="it-IT" sz="1400">
                <a:solidFill>
                  <a:schemeClr val="dk2"/>
                </a:solidFill>
              </a:rPr>
              <a:t> Assemblea, 8 giugno 2026</a:t>
            </a:r>
            <a:endParaRPr/>
          </a:p>
        </p:txBody>
      </p:sp>
      <p:sp>
        <p:nvSpPr>
          <p:cNvPr id="261" name="Google Shape;261;p17">
            <a:extLst>
              <a:ext uri="{FF2B5EF4-FFF2-40B4-BE49-F238E27FC236}">
                <a16:creationId xmlns:a16="http://schemas.microsoft.com/office/drawing/2014/main" id="{617AE5B7-D28C-3BBE-D5F0-7A46598379D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it-IT" sz="2000"/>
              <a:t> </a:t>
            </a:r>
            <a:endParaRPr/>
          </a:p>
        </p:txBody>
      </p:sp>
      <p:sp>
        <p:nvSpPr>
          <p:cNvPr id="262" name="Google Shape;262;p17">
            <a:extLst>
              <a:ext uri="{FF2B5EF4-FFF2-40B4-BE49-F238E27FC236}">
                <a16:creationId xmlns:a16="http://schemas.microsoft.com/office/drawing/2014/main" id="{77D84990-78EF-2814-F6A3-4A4EB40D652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74675" y="2292528"/>
            <a:ext cx="8569200" cy="383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0" algn="l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</a:pPr>
            <a:endParaRPr sz="2000"/>
          </a:p>
          <a:p>
            <a:pPr marL="12700" lvl="0" indent="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</p:txBody>
      </p:sp>
      <p:pic>
        <p:nvPicPr>
          <p:cNvPr id="263" name="Google Shape;263;p17" descr="Itale">
            <a:extLst>
              <a:ext uri="{FF2B5EF4-FFF2-40B4-BE49-F238E27FC236}">
                <a16:creationId xmlns:a16="http://schemas.microsoft.com/office/drawing/2014/main" id="{34687DB7-2BB9-995D-B761-8B69F5E3870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9388" y="276226"/>
            <a:ext cx="2879725" cy="671512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17" descr="Risultati immagini per università pisa logo">
            <a:extLst>
              <a:ext uri="{FF2B5EF4-FFF2-40B4-BE49-F238E27FC236}">
                <a16:creationId xmlns:a16="http://schemas.microsoft.com/office/drawing/2014/main" id="{7FECF079-C5CC-14D6-3CA9-0B5F8D833B30}"/>
              </a:ext>
            </a:extLst>
          </p:cNvPr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103;p2">
            <a:extLst>
              <a:ext uri="{FF2B5EF4-FFF2-40B4-BE49-F238E27FC236}">
                <a16:creationId xmlns:a16="http://schemas.microsoft.com/office/drawing/2014/main" id="{38C98012-9371-890F-9FA7-944E23E78B97}"/>
              </a:ext>
            </a:extLst>
          </p:cNvPr>
          <p:cNvSpPr txBox="1">
            <a:spLocks/>
          </p:cNvSpPr>
          <p:nvPr/>
        </p:nvSpPr>
        <p:spPr>
          <a:xfrm>
            <a:off x="460375" y="2292528"/>
            <a:ext cx="8579296" cy="4246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2600" b="1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Attività 1. semestre 2026 Sottogruppo “Contenuti”</a:t>
            </a:r>
          </a:p>
          <a:p>
            <a:endParaRPr lang="it-IT" sz="26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  <a:p>
            <a:pPr marL="342900" indent="-342900" algn="just">
              <a:lnSpc>
                <a:spcPct val="107000"/>
              </a:lnSpc>
              <a:buClr>
                <a:prstClr val="black"/>
              </a:buClr>
              <a:buSzPts val="2800"/>
              <a:buFont typeface="Arial" panose="020B0604020202020204" pitchFamily="34" charset="0"/>
              <a:buChar char="•"/>
            </a:pPr>
            <a:r>
              <a:rPr lang="it-IT" sz="24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grazie all’intermediazione dell’Università </a:t>
            </a:r>
            <a:r>
              <a:rPr lang="it-IT" sz="2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 Pavia </a:t>
            </a:r>
            <a:r>
              <a:rPr lang="it-IT" sz="24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è stato trovato il contatto giusto tra editore ed Ex Libris, la collezione </a:t>
            </a:r>
            <a:r>
              <a:rPr lang="it-IT" sz="2400" b="1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Pandoracampus</a:t>
            </a:r>
            <a:r>
              <a:rPr lang="it-IT" sz="24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4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(il </a:t>
            </a:r>
            <a:r>
              <a:rPr lang="it-IT" sz="2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Mulino</a:t>
            </a:r>
            <a:r>
              <a:rPr lang="it-IT" sz="24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) </a:t>
            </a:r>
            <a:r>
              <a:rPr lang="it-IT" sz="24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è stata </a:t>
            </a:r>
            <a:r>
              <a:rPr lang="it-IT" sz="24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inserita </a:t>
            </a:r>
            <a:r>
              <a:rPr lang="it-IT" sz="2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nella CZ </a:t>
            </a:r>
            <a:r>
              <a:rPr lang="it-IT" sz="24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inizio 2026 (risultato non soddisfacente a causa della </a:t>
            </a:r>
            <a:r>
              <a:rPr lang="it-IT" sz="2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povertà dei dati </a:t>
            </a:r>
            <a:r>
              <a:rPr lang="it-IT" sz="24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bibliografici, </a:t>
            </a:r>
            <a:r>
              <a:rPr lang="it-IT" sz="2400" b="1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ticket</a:t>
            </a:r>
            <a:r>
              <a:rPr lang="it-IT" sz="24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 ottenere arricchimento dei dati</a:t>
            </a:r>
            <a:r>
              <a:rPr lang="it-IT" sz="24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algn="just">
              <a:lnSpc>
                <a:spcPct val="107000"/>
              </a:lnSpc>
              <a:buClr>
                <a:prstClr val="black"/>
              </a:buClr>
              <a:buSzPts val="2800"/>
            </a:pPr>
            <a:r>
              <a:rPr lang="it-IT" sz="24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it-IT" sz="24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lnSpc>
                <a:spcPct val="107000"/>
              </a:lnSpc>
              <a:buClr>
                <a:prstClr val="black"/>
              </a:buClr>
              <a:buSzPts val="2800"/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mappatura delle Best </a:t>
            </a:r>
            <a:r>
              <a:rPr lang="it-IT" sz="240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practices</a:t>
            </a:r>
            <a:r>
              <a:rPr lang="it-IT" sz="2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che le istituzioni presenti nel GDL ER usano per </a:t>
            </a:r>
            <a:r>
              <a:rPr lang="it-IT" sz="24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trattamento delle </a:t>
            </a:r>
            <a:r>
              <a:rPr lang="it-IT" sz="2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collezioni non presenti nella </a:t>
            </a:r>
            <a:r>
              <a:rPr lang="it-IT" sz="24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CZ</a:t>
            </a:r>
          </a:p>
          <a:p>
            <a:pPr algn="just">
              <a:lnSpc>
                <a:spcPct val="107000"/>
              </a:lnSpc>
              <a:buClr>
                <a:prstClr val="black"/>
              </a:buClr>
              <a:buSzPts val="2800"/>
            </a:pPr>
            <a:endParaRPr lang="it-IT" sz="24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Google Shape;265;p17">
            <a:extLst>
              <a:ext uri="{FF2B5EF4-FFF2-40B4-BE49-F238E27FC236}">
                <a16:creationId xmlns:a16="http://schemas.microsoft.com/office/drawing/2014/main" id="{56F61A61-F167-9D50-0E21-7A8AAB92C745}"/>
              </a:ext>
            </a:extLst>
          </p:cNvPr>
          <p:cNvSpPr txBox="1">
            <a:spLocks/>
          </p:cNvSpPr>
          <p:nvPr/>
        </p:nvSpPr>
        <p:spPr>
          <a:xfrm>
            <a:off x="909892" y="1044084"/>
            <a:ext cx="7592082" cy="1018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Attività dell’associazione</a:t>
            </a:r>
            <a:br>
              <a:rPr lang="it-IT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2800" b="1" dirty="0" err="1" smtClean="0">
                <a:solidFill>
                  <a:srgbClr val="0070C0"/>
                </a:solidFill>
              </a:rPr>
              <a:t>GdL</a:t>
            </a:r>
            <a:r>
              <a:rPr lang="it-IT" sz="2800" b="1" dirty="0" smtClean="0">
                <a:solidFill>
                  <a:srgbClr val="0070C0"/>
                </a:solidFill>
              </a:rPr>
              <a:t> </a:t>
            </a:r>
            <a:r>
              <a:rPr lang="it-IT" sz="2800" b="1" dirty="0">
                <a:solidFill>
                  <a:srgbClr val="0070C0"/>
                </a:solidFill>
              </a:rPr>
              <a:t>Alma Risorse Elettroniche</a:t>
            </a:r>
            <a:endParaRPr lang="it-IT" sz="28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97053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>
          <a:extLst>
            <a:ext uri="{FF2B5EF4-FFF2-40B4-BE49-F238E27FC236}">
              <a16:creationId xmlns:a16="http://schemas.microsoft.com/office/drawing/2014/main" id="{379741D0-7289-327A-7F02-D12E8164BF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7">
            <a:extLst>
              <a:ext uri="{FF2B5EF4-FFF2-40B4-BE49-F238E27FC236}">
                <a16:creationId xmlns:a16="http://schemas.microsoft.com/office/drawing/2014/main" id="{E6BB7418-CDAB-4CC7-06BD-63901883AAD3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 sz="1400">
                <a:solidFill>
                  <a:schemeClr val="dk2"/>
                </a:solidFill>
              </a:rPr>
              <a:t>88</a:t>
            </a:r>
            <a:r>
              <a:rPr lang="it-IT" sz="1400" baseline="30000">
                <a:solidFill>
                  <a:schemeClr val="dk2"/>
                </a:solidFill>
              </a:rPr>
              <a:t>a</a:t>
            </a:r>
            <a:r>
              <a:rPr lang="it-IT" sz="1400">
                <a:solidFill>
                  <a:schemeClr val="dk2"/>
                </a:solidFill>
              </a:rPr>
              <a:t> Assemblea, 8 giugno 2026</a:t>
            </a:r>
            <a:endParaRPr/>
          </a:p>
        </p:txBody>
      </p:sp>
      <p:sp>
        <p:nvSpPr>
          <p:cNvPr id="261" name="Google Shape;261;p17">
            <a:extLst>
              <a:ext uri="{FF2B5EF4-FFF2-40B4-BE49-F238E27FC236}">
                <a16:creationId xmlns:a16="http://schemas.microsoft.com/office/drawing/2014/main" id="{617AE5B7-D28C-3BBE-D5F0-7A46598379D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it-IT" sz="2000"/>
              <a:t> </a:t>
            </a:r>
            <a:endParaRPr/>
          </a:p>
        </p:txBody>
      </p:sp>
      <p:sp>
        <p:nvSpPr>
          <p:cNvPr id="262" name="Google Shape;262;p17">
            <a:extLst>
              <a:ext uri="{FF2B5EF4-FFF2-40B4-BE49-F238E27FC236}">
                <a16:creationId xmlns:a16="http://schemas.microsoft.com/office/drawing/2014/main" id="{77D84990-78EF-2814-F6A3-4A4EB40D652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74675" y="2292528"/>
            <a:ext cx="8569200" cy="383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0" algn="l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</a:pPr>
            <a:endParaRPr sz="2000"/>
          </a:p>
          <a:p>
            <a:pPr marL="12700" lvl="0" indent="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</p:txBody>
      </p:sp>
      <p:pic>
        <p:nvPicPr>
          <p:cNvPr id="263" name="Google Shape;263;p17" descr="Itale">
            <a:extLst>
              <a:ext uri="{FF2B5EF4-FFF2-40B4-BE49-F238E27FC236}">
                <a16:creationId xmlns:a16="http://schemas.microsoft.com/office/drawing/2014/main" id="{34687DB7-2BB9-995D-B761-8B69F5E3870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9388" y="276226"/>
            <a:ext cx="2879725" cy="671512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17" descr="Risultati immagini per università pisa logo">
            <a:extLst>
              <a:ext uri="{FF2B5EF4-FFF2-40B4-BE49-F238E27FC236}">
                <a16:creationId xmlns:a16="http://schemas.microsoft.com/office/drawing/2014/main" id="{7FECF079-C5CC-14D6-3CA9-0B5F8D833B30}"/>
              </a:ext>
            </a:extLst>
          </p:cNvPr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103;p2">
            <a:extLst>
              <a:ext uri="{FF2B5EF4-FFF2-40B4-BE49-F238E27FC236}">
                <a16:creationId xmlns:a16="http://schemas.microsoft.com/office/drawing/2014/main" id="{38C98012-9371-890F-9FA7-944E23E78B97}"/>
              </a:ext>
            </a:extLst>
          </p:cNvPr>
          <p:cNvSpPr txBox="1">
            <a:spLocks/>
          </p:cNvSpPr>
          <p:nvPr/>
        </p:nvSpPr>
        <p:spPr>
          <a:xfrm>
            <a:off x="460375" y="2292528"/>
            <a:ext cx="8579296" cy="4246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2800" b="1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Progetto 2. </a:t>
            </a:r>
            <a:r>
              <a:rPr lang="it-IT" sz="28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semestre 2026 Sottogruppo </a:t>
            </a:r>
            <a:r>
              <a:rPr lang="it-IT" sz="2800" b="1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“Contenuti”</a:t>
            </a:r>
          </a:p>
          <a:p>
            <a:endParaRPr lang="it-IT" sz="2800" dirty="0">
              <a:ea typeface="Calibri"/>
              <a:cs typeface="Calibri"/>
              <a:sym typeface="Calibri"/>
            </a:endParaRPr>
          </a:p>
          <a:p>
            <a:pPr marL="342900" indent="-342900" algn="just">
              <a:buClr>
                <a:prstClr val="black"/>
              </a:buClr>
              <a:buSzPts val="2800"/>
              <a:buFont typeface="Arial" panose="020B0604020202020204" pitchFamily="34" charset="0"/>
              <a:buChar char="•"/>
            </a:pPr>
            <a:r>
              <a:rPr lang="it-IT" sz="2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condivisione di buone pratiche per gestire localmente i titoli </a:t>
            </a:r>
            <a:r>
              <a:rPr lang="it-IT" sz="26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non </a:t>
            </a:r>
            <a:r>
              <a:rPr lang="it-IT" sz="2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presenti in CZ </a:t>
            </a:r>
            <a:r>
              <a:rPr lang="it-IT" sz="26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(WK: </a:t>
            </a:r>
            <a:r>
              <a:rPr lang="it-IT" sz="2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mia biblioteca</a:t>
            </a:r>
            <a:r>
              <a:rPr lang="it-IT" sz="2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t-IT" sz="2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Edicola Professionale</a:t>
            </a:r>
            <a:r>
              <a:rPr lang="it-IT" sz="26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algn="just">
              <a:buClr>
                <a:prstClr val="black"/>
              </a:buClr>
              <a:buSzPts val="2800"/>
            </a:pPr>
            <a:endParaRPr lang="it-IT" sz="26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prstClr val="black"/>
              </a:buClr>
              <a:buSzPts val="2800"/>
              <a:buFont typeface="Arial" panose="020B0604020202020204" pitchFamily="34" charset="0"/>
              <a:buChar char="•"/>
            </a:pPr>
            <a:r>
              <a:rPr lang="it-IT" sz="26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organizzazione </a:t>
            </a:r>
            <a:r>
              <a:rPr lang="it-IT" sz="2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 un evento </a:t>
            </a:r>
            <a:r>
              <a:rPr lang="it-IT" sz="26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aperto </a:t>
            </a:r>
            <a:r>
              <a:rPr lang="it-IT" sz="2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tutte le istituzioni, </a:t>
            </a:r>
            <a:r>
              <a:rPr lang="it-IT" sz="26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che miri a coinvolgere </a:t>
            </a:r>
            <a:r>
              <a:rPr lang="it-IT" sz="2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editori e provider italiani </a:t>
            </a:r>
            <a:r>
              <a:rPr lang="it-IT" sz="26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 mostrare </a:t>
            </a:r>
            <a:r>
              <a:rPr lang="it-IT" sz="2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servizi </a:t>
            </a:r>
            <a:r>
              <a:rPr lang="it-IT" sz="260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Clarivate</a:t>
            </a:r>
            <a:r>
              <a:rPr lang="it-IT" sz="2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per gli editori, la Provider Platform come strumento di gestione dei contenuti </a:t>
            </a:r>
            <a:r>
              <a:rPr lang="it-IT" sz="26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per </a:t>
            </a:r>
            <a:r>
              <a:rPr lang="it-IT" sz="2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avviare un confronto </a:t>
            </a:r>
            <a:r>
              <a:rPr lang="it-IT" sz="26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sull’importanza dei </a:t>
            </a:r>
            <a:r>
              <a:rPr lang="it-IT" sz="2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metadati condivisi con la Community con il supporto dei provider che già partecipano (Casalini e Franco Angeli) </a:t>
            </a:r>
          </a:p>
        </p:txBody>
      </p:sp>
      <p:sp>
        <p:nvSpPr>
          <p:cNvPr id="5" name="Google Shape;265;p17">
            <a:extLst>
              <a:ext uri="{FF2B5EF4-FFF2-40B4-BE49-F238E27FC236}">
                <a16:creationId xmlns:a16="http://schemas.microsoft.com/office/drawing/2014/main" id="{56F61A61-F167-9D50-0E21-7A8AAB92C745}"/>
              </a:ext>
            </a:extLst>
          </p:cNvPr>
          <p:cNvSpPr txBox="1">
            <a:spLocks/>
          </p:cNvSpPr>
          <p:nvPr/>
        </p:nvSpPr>
        <p:spPr>
          <a:xfrm>
            <a:off x="909892" y="1044084"/>
            <a:ext cx="7592082" cy="1018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Attività dell’associazione</a:t>
            </a:r>
            <a:r>
              <a:rPr lang="it-IT" sz="4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t-IT" sz="4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2800" b="1" dirty="0" err="1">
                <a:solidFill>
                  <a:srgbClr val="0070C0"/>
                </a:solidFill>
              </a:rPr>
              <a:t>GdL</a:t>
            </a:r>
            <a:r>
              <a:rPr lang="it-IT" sz="2800" b="1" dirty="0">
                <a:solidFill>
                  <a:srgbClr val="0070C0"/>
                </a:solidFill>
              </a:rPr>
              <a:t> Alma Risorse Elettronic</a:t>
            </a:r>
            <a:r>
              <a:rPr lang="it-IT" sz="3600" b="1" dirty="0">
                <a:solidFill>
                  <a:srgbClr val="0070C0"/>
                </a:solidFill>
              </a:rPr>
              <a:t>he</a:t>
            </a:r>
            <a:endParaRPr lang="it-IT" sz="36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1577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</TotalTime>
  <Words>819</Words>
  <Application>Microsoft Office PowerPoint</Application>
  <PresentationFormat>Presentazione su schermo (4:3)</PresentationFormat>
  <Paragraphs>126</Paragraphs>
  <Slides>9</Slides>
  <Notes>9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3" baseType="lpstr">
      <vt:lpstr>Arial</vt:lpstr>
      <vt:lpstr>Calibri</vt:lpstr>
      <vt:lpstr>Wingdings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88a Assemblea ITALE</dc:title>
  <dc:creator>Silvia Trevenzoli</dc:creator>
  <cp:lastModifiedBy>Valeria VALENTI</cp:lastModifiedBy>
  <cp:revision>29</cp:revision>
  <cp:lastPrinted>2026-05-28T09:07:28Z</cp:lastPrinted>
  <dcterms:created xsi:type="dcterms:W3CDTF">2019-04-09T09:39:45Z</dcterms:created>
  <dcterms:modified xsi:type="dcterms:W3CDTF">2026-05-28T10:29:35Z</dcterms:modified>
</cp:coreProperties>
</file>