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86" r:id="rId2"/>
    <p:sldId id="322" r:id="rId3"/>
    <p:sldId id="327" r:id="rId4"/>
    <p:sldId id="328" r:id="rId5"/>
    <p:sldId id="326" r:id="rId6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0" roundtripDataSignature="AMtx7mjRvsSi4DeVzXfKZ347EEdEx9omM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655" autoAdjust="0"/>
  </p:normalViewPr>
  <p:slideViewPr>
    <p:cSldViewPr snapToGrid="0">
      <p:cViewPr varScale="1">
        <p:scale>
          <a:sx n="98" d="100"/>
          <a:sy n="98" d="100"/>
        </p:scale>
        <p:origin x="197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7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73" Type="http://schemas.openxmlformats.org/officeDocument/2006/relationships/theme" Target="theme/theme1.xml"/><Relationship Id="rId4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454BC9-84EC-4DC1-ADCE-D639978211F0}" type="datetimeFigureOut">
              <a:rPr lang="it-IT" smtClean="0"/>
              <a:t>18/05/2026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it-IT"/>
              <a:t>85a Assemblea, 19 maggio 2025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B05385-8B88-4D7B-B4ED-3717A7A3D60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8287144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it-IT"/>
              <a:t>85a Assemblea, 19 maggio 2025</a:t>
            </a:r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5655483"/>
      </p:ext>
    </p:extLst>
  </p:cSld>
  <p:clrMap bg1="lt1" tx1="dk1" bg2="dk2" tx2="lt2" accent1="accent1" accent2="accent2" accent3="accent3" accent4="accent4" accent5="accent5" accent6="accent6" hlink="hlink" folHlink="folHlink"/>
  <p:hf hdr="0"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74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68" name="Google Shape;368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it-IT"/>
              <a:t>85a Assemblea, 19 maggio 2025</a:t>
            </a:r>
          </a:p>
        </p:txBody>
      </p:sp>
    </p:spTree>
    <p:extLst>
      <p:ext uri="{BB962C8B-B14F-4D97-AF65-F5344CB8AC3E}">
        <p14:creationId xmlns:p14="http://schemas.microsoft.com/office/powerpoint/2010/main" val="1247782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>
          <a:extLst>
            <a:ext uri="{FF2B5EF4-FFF2-40B4-BE49-F238E27FC236}">
              <a16:creationId xmlns:a16="http://schemas.microsoft.com/office/drawing/2014/main" id="{53B3B6AB-A39B-7C9F-06BC-A4E559236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75:notes">
            <a:extLst>
              <a:ext uri="{FF2B5EF4-FFF2-40B4-BE49-F238E27FC236}">
                <a16:creationId xmlns:a16="http://schemas.microsoft.com/office/drawing/2014/main" id="{129C3455-EC61-26F6-07D3-DD548D334D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9" name="Google Shape;379;p75:notes">
            <a:extLst>
              <a:ext uri="{FF2B5EF4-FFF2-40B4-BE49-F238E27FC236}">
                <a16:creationId xmlns:a16="http://schemas.microsoft.com/office/drawing/2014/main" id="{3E492CF2-D014-2041-CD40-860F8C32BB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E4E93735-FF12-763A-9536-E1CA0C75478B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it-IT"/>
              <a:t>85a Assemblea, 19 maggio 2025</a:t>
            </a:r>
          </a:p>
        </p:txBody>
      </p:sp>
    </p:spTree>
    <p:extLst>
      <p:ext uri="{BB962C8B-B14F-4D97-AF65-F5344CB8AC3E}">
        <p14:creationId xmlns:p14="http://schemas.microsoft.com/office/powerpoint/2010/main" val="2552846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>
          <a:extLst>
            <a:ext uri="{FF2B5EF4-FFF2-40B4-BE49-F238E27FC236}">
              <a16:creationId xmlns:a16="http://schemas.microsoft.com/office/drawing/2014/main" id="{53B3B6AB-A39B-7C9F-06BC-A4E559236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75:notes">
            <a:extLst>
              <a:ext uri="{FF2B5EF4-FFF2-40B4-BE49-F238E27FC236}">
                <a16:creationId xmlns:a16="http://schemas.microsoft.com/office/drawing/2014/main" id="{129C3455-EC61-26F6-07D3-DD548D334D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9" name="Google Shape;379;p75:notes">
            <a:extLst>
              <a:ext uri="{FF2B5EF4-FFF2-40B4-BE49-F238E27FC236}">
                <a16:creationId xmlns:a16="http://schemas.microsoft.com/office/drawing/2014/main" id="{3E492CF2-D014-2041-CD40-860F8C32BB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E4E93735-FF12-763A-9536-E1CA0C75478B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it-IT"/>
              <a:t>85a Assemblea, 19 maggio 2025</a:t>
            </a:r>
          </a:p>
        </p:txBody>
      </p:sp>
    </p:spTree>
    <p:extLst>
      <p:ext uri="{BB962C8B-B14F-4D97-AF65-F5344CB8AC3E}">
        <p14:creationId xmlns:p14="http://schemas.microsoft.com/office/powerpoint/2010/main" val="3994837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>
          <a:extLst>
            <a:ext uri="{FF2B5EF4-FFF2-40B4-BE49-F238E27FC236}">
              <a16:creationId xmlns:a16="http://schemas.microsoft.com/office/drawing/2014/main" id="{53B3B6AB-A39B-7C9F-06BC-A4E559236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75:notes">
            <a:extLst>
              <a:ext uri="{FF2B5EF4-FFF2-40B4-BE49-F238E27FC236}">
                <a16:creationId xmlns:a16="http://schemas.microsoft.com/office/drawing/2014/main" id="{129C3455-EC61-26F6-07D3-DD548D334D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9" name="Google Shape;379;p75:notes">
            <a:extLst>
              <a:ext uri="{FF2B5EF4-FFF2-40B4-BE49-F238E27FC236}">
                <a16:creationId xmlns:a16="http://schemas.microsoft.com/office/drawing/2014/main" id="{3E492CF2-D014-2041-CD40-860F8C32BB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E4E93735-FF12-763A-9536-E1CA0C75478B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it-IT"/>
              <a:t>85a Assemblea, 19 maggio 2025</a:t>
            </a:r>
          </a:p>
        </p:txBody>
      </p:sp>
    </p:spTree>
    <p:extLst>
      <p:ext uri="{BB962C8B-B14F-4D97-AF65-F5344CB8AC3E}">
        <p14:creationId xmlns:p14="http://schemas.microsoft.com/office/powerpoint/2010/main" val="18197772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>
          <a:extLst>
            <a:ext uri="{FF2B5EF4-FFF2-40B4-BE49-F238E27FC236}">
              <a16:creationId xmlns:a16="http://schemas.microsoft.com/office/drawing/2014/main" id="{53B3B6AB-A39B-7C9F-06BC-A4E559236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75:notes">
            <a:extLst>
              <a:ext uri="{FF2B5EF4-FFF2-40B4-BE49-F238E27FC236}">
                <a16:creationId xmlns:a16="http://schemas.microsoft.com/office/drawing/2014/main" id="{129C3455-EC61-26F6-07D3-DD548D334D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9" name="Google Shape;379;p75:notes">
            <a:extLst>
              <a:ext uri="{FF2B5EF4-FFF2-40B4-BE49-F238E27FC236}">
                <a16:creationId xmlns:a16="http://schemas.microsoft.com/office/drawing/2014/main" id="{3E492CF2-D014-2041-CD40-860F8C32BB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E4E93735-FF12-763A-9536-E1CA0C75478B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it-IT"/>
              <a:t>85a Assemblea, 19 maggio 2025</a:t>
            </a:r>
          </a:p>
        </p:txBody>
      </p:sp>
    </p:spTree>
    <p:extLst>
      <p:ext uri="{BB962C8B-B14F-4D97-AF65-F5344CB8AC3E}">
        <p14:creationId xmlns:p14="http://schemas.microsoft.com/office/powerpoint/2010/main" val="1996092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3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4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38" name="Google Shape;38;p4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39" name="Google Shape;39;p4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4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4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4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5" name="Google Shape;45;p42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6" name="Google Shape;46;p4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3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4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4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itleAndTx">
  <p:cSld name="VERTICAL_TITLE_AND_VERTICAL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4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4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4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3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Google Shape;370;p74" descr="Ital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388" y="276226"/>
            <a:ext cx="2879725" cy="671512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74"/>
          <p:cNvSpPr txBox="1"/>
          <p:nvPr/>
        </p:nvSpPr>
        <p:spPr>
          <a:xfrm>
            <a:off x="374697" y="1841336"/>
            <a:ext cx="8214677" cy="4293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Componenti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Matteo Dal Zovo, </a:t>
            </a:r>
            <a:r>
              <a:rPr lang="it-IT" sz="20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Università di Verona </a:t>
            </a:r>
            <a:r>
              <a:rPr lang="it-IT"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(coordinatore)</a:t>
            </a:r>
            <a:endParaRPr lang="it-IT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it-IT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Laura Ballestra, LIUC</a:t>
            </a:r>
            <a:endParaRPr dirty="0"/>
          </a:p>
          <a:p>
            <a:pPr marL="3429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it-IT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Paolo Buoso, Libera Università di Bolzano</a:t>
            </a:r>
            <a:endParaRPr dirty="0"/>
          </a:p>
          <a:p>
            <a:pPr marL="3429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it-IT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Duccio Di Blasi, Università degli studi di Siena</a:t>
            </a:r>
            <a:endParaRPr dirty="0"/>
          </a:p>
          <a:p>
            <a:pPr marL="3429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it-IT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Agata Faro, Università di Catania</a:t>
            </a:r>
            <a:endParaRPr dirty="0"/>
          </a:p>
          <a:p>
            <a:pPr marL="3429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it-IT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Elena </a:t>
            </a:r>
            <a:r>
              <a:rPr lang="it-IT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Fasola</a:t>
            </a:r>
            <a:r>
              <a:rPr lang="it-IT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Università degli studi dell’Insubria</a:t>
            </a:r>
            <a:endParaRPr dirty="0"/>
          </a:p>
          <a:p>
            <a:pPr marL="3429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it-IT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Manuela Lodigiani, Università Vita-Salute San Raffaele</a:t>
            </a:r>
            <a:endParaRPr dirty="0"/>
          </a:p>
          <a:p>
            <a:pPr marL="3429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it-IT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Sara Mameli, Università degli studi di Bergamo</a:t>
            </a:r>
          </a:p>
          <a:p>
            <a:pPr marL="3429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it-IT" sz="20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Carla Martini, Università commerciale Luigi Bocconi Milano</a:t>
            </a:r>
            <a:endParaRPr dirty="0"/>
          </a:p>
          <a:p>
            <a:pPr marL="3429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it-IT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Paraskevi</a:t>
            </a:r>
            <a:r>
              <a:rPr lang="it-IT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Spantidaki</a:t>
            </a:r>
            <a:r>
              <a:rPr lang="it-IT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Università degli studi di Siena (</a:t>
            </a:r>
            <a:r>
              <a:rPr lang="it-IT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she</a:t>
            </a:r>
            <a:r>
              <a:rPr lang="it-IT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dirty="0"/>
          </a:p>
          <a:p>
            <a:pPr marL="342900" marR="0" lvl="1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74"/>
          <p:cNvSpPr txBox="1">
            <a:spLocks noGrp="1"/>
          </p:cNvSpPr>
          <p:nvPr>
            <p:ph type="title"/>
          </p:nvPr>
        </p:nvSpPr>
        <p:spPr>
          <a:xfrm>
            <a:off x="3059113" y="1412501"/>
            <a:ext cx="4747098" cy="758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it-IT" sz="3200" b="1">
                <a:solidFill>
                  <a:srgbClr val="0070C0"/>
                </a:solidFill>
              </a:rPr>
              <a:t>GdL Leganto</a:t>
            </a:r>
            <a:endParaRPr sz="2400">
              <a:solidFill>
                <a:srgbClr val="0070C0"/>
              </a:solidFill>
            </a:endParaRPr>
          </a:p>
        </p:txBody>
      </p:sp>
      <p:sp>
        <p:nvSpPr>
          <p:cNvPr id="373" name="Google Shape;373;p74"/>
          <p:cNvSpPr txBox="1">
            <a:spLocks noGrp="1"/>
          </p:cNvSpPr>
          <p:nvPr>
            <p:ph type="ftr" idx="11"/>
          </p:nvPr>
        </p:nvSpPr>
        <p:spPr>
          <a:xfrm>
            <a:off x="925158" y="6356350"/>
            <a:ext cx="737974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it-I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ITALE: assemblea di primavera - [Roma, 8 giugno 2026</a:t>
            </a:r>
            <a:r>
              <a:rPr lang="it-IT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]</a:t>
            </a:r>
            <a:endParaRPr lang="it-IT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4" name="Google Shape;374;p74"/>
          <p:cNvSpPr txBox="1"/>
          <p:nvPr/>
        </p:nvSpPr>
        <p:spPr>
          <a:xfrm>
            <a:off x="709483" y="740989"/>
            <a:ext cx="7725033" cy="985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4061"/>
              </a:buClr>
              <a:buSzPts val="3600"/>
              <a:buFont typeface="Arial"/>
              <a:buNone/>
            </a:pPr>
            <a:r>
              <a:rPr lang="it-IT" sz="3600" b="1" i="0" u="none" strike="noStrike" cap="none">
                <a:solidFill>
                  <a:srgbClr val="244061"/>
                </a:solidFill>
                <a:latin typeface="Arial"/>
                <a:ea typeface="Arial"/>
                <a:cs typeface="Arial"/>
                <a:sym typeface="Arial"/>
              </a:rPr>
              <a:t>Attività dei Gruppi di Lavoro</a:t>
            </a:r>
            <a:r>
              <a:rPr lang="it-IT" sz="4000" b="1" i="0" u="none" strike="noStrike" cap="none">
                <a:solidFill>
                  <a:srgbClr val="24406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2800" b="0" i="0" u="none" strike="noStrike" cap="none">
              <a:solidFill>
                <a:srgbClr val="24406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>
          <a:extLst>
            <a:ext uri="{FF2B5EF4-FFF2-40B4-BE49-F238E27FC236}">
              <a16:creationId xmlns:a16="http://schemas.microsoft.com/office/drawing/2014/main" id="{DE966A77-EECB-B500-B2DD-ED42B3E7A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Google Shape;381;p75" descr="Itale">
            <a:extLst>
              <a:ext uri="{FF2B5EF4-FFF2-40B4-BE49-F238E27FC236}">
                <a16:creationId xmlns:a16="http://schemas.microsoft.com/office/drawing/2014/main" id="{DE16F063-F4E6-B8D0-7B37-FC1B633A7B1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388" y="276226"/>
            <a:ext cx="2879725" cy="671512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75">
            <a:extLst>
              <a:ext uri="{FF2B5EF4-FFF2-40B4-BE49-F238E27FC236}">
                <a16:creationId xmlns:a16="http://schemas.microsoft.com/office/drawing/2014/main" id="{4DC80F87-08B8-83BB-F63F-8EF5214FE00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59113" y="1347561"/>
            <a:ext cx="4747098" cy="758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it-IT" sz="3200" b="1" dirty="0" err="1">
                <a:solidFill>
                  <a:srgbClr val="0070C0"/>
                </a:solidFill>
              </a:rPr>
              <a:t>GdL</a:t>
            </a:r>
            <a:r>
              <a:rPr lang="it-IT" sz="3200" b="1" dirty="0">
                <a:solidFill>
                  <a:srgbClr val="0070C0"/>
                </a:solidFill>
              </a:rPr>
              <a:t> </a:t>
            </a:r>
            <a:r>
              <a:rPr lang="it-IT" sz="3200" b="1" dirty="0" err="1">
                <a:solidFill>
                  <a:srgbClr val="0070C0"/>
                </a:solidFill>
              </a:rPr>
              <a:t>Leganto</a:t>
            </a:r>
            <a:endParaRPr sz="2400" dirty="0">
              <a:solidFill>
                <a:srgbClr val="0070C0"/>
              </a:solidFill>
            </a:endParaRPr>
          </a:p>
        </p:txBody>
      </p:sp>
      <p:sp>
        <p:nvSpPr>
          <p:cNvPr id="384" name="Google Shape;384;p75">
            <a:extLst>
              <a:ext uri="{FF2B5EF4-FFF2-40B4-BE49-F238E27FC236}">
                <a16:creationId xmlns:a16="http://schemas.microsoft.com/office/drawing/2014/main" id="{31D45F02-B5EF-0132-D94C-3BF339463D8D}"/>
              </a:ext>
            </a:extLst>
          </p:cNvPr>
          <p:cNvSpPr txBox="1"/>
          <p:nvPr/>
        </p:nvSpPr>
        <p:spPr>
          <a:xfrm>
            <a:off x="709482" y="740989"/>
            <a:ext cx="7725033" cy="985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4061"/>
              </a:buClr>
              <a:buSzPts val="3600"/>
              <a:buFont typeface="Arial"/>
              <a:buNone/>
            </a:pPr>
            <a:r>
              <a:rPr lang="it-IT" sz="3600" b="1" i="0" u="none" strike="noStrike" cap="none">
                <a:solidFill>
                  <a:srgbClr val="244061"/>
                </a:solidFill>
                <a:latin typeface="Arial"/>
                <a:ea typeface="Arial"/>
                <a:cs typeface="Arial"/>
                <a:sym typeface="Arial"/>
              </a:rPr>
              <a:t>Attività dei Gruppi di Lavoro</a:t>
            </a:r>
            <a:r>
              <a:rPr lang="it-IT" sz="4000" b="1" i="0" u="none" strike="noStrike" cap="none">
                <a:solidFill>
                  <a:srgbClr val="24406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2800" b="0" i="0" u="none" strike="noStrike" cap="none">
              <a:solidFill>
                <a:srgbClr val="24406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75">
            <a:extLst>
              <a:ext uri="{FF2B5EF4-FFF2-40B4-BE49-F238E27FC236}">
                <a16:creationId xmlns:a16="http://schemas.microsoft.com/office/drawing/2014/main" id="{98FA2816-B4A5-D028-6A7A-186B7C3CD49E}"/>
              </a:ext>
            </a:extLst>
          </p:cNvPr>
          <p:cNvSpPr txBox="1"/>
          <p:nvPr/>
        </p:nvSpPr>
        <p:spPr>
          <a:xfrm>
            <a:off x="0" y="1934308"/>
            <a:ext cx="8604302" cy="538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it-IT" sz="2800" b="1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Attività 1. semestre 2026</a:t>
            </a:r>
            <a:endParaRPr lang="it-IT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3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Leganto</a:t>
            </a:r>
            <a:r>
              <a:rPr lang="it-IT" sz="23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AI </a:t>
            </a:r>
            <a:r>
              <a:rPr lang="it-IT" sz="23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Syllabus</a:t>
            </a:r>
            <a:r>
              <a:rPr lang="it-IT" sz="23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Assistant</a:t>
            </a:r>
            <a:r>
              <a:rPr lang="it-IT" sz="23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analisi e test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3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Continua la collaborazione </a:t>
            </a:r>
            <a:r>
              <a:rPr lang="it-IT" sz="23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 </a:t>
            </a:r>
            <a:r>
              <a:rPr lang="it-IT" sz="23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Yoel</a:t>
            </a:r>
            <a:r>
              <a:rPr lang="it-IT" sz="23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Rubin, che si occupa della </a:t>
            </a:r>
            <a:r>
              <a:rPr lang="it-IT" sz="23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traduzione</a:t>
            </a:r>
            <a:r>
              <a:rPr lang="it-IT" sz="23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delle label per Ex Libris. Abbiamo inviato un file </a:t>
            </a:r>
            <a:r>
              <a:rPr lang="it-IT" sz="23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excel</a:t>
            </a:r>
            <a:r>
              <a:rPr lang="it-IT" sz="23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 le proposte di traduzione sulle nuove etichette inserite nelle ultime release.</a:t>
            </a:r>
            <a:endParaRPr lang="it-IT" sz="23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3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Case ITALE:</a:t>
            </a:r>
          </a:p>
          <a:p>
            <a:pPr lvl="2"/>
            <a:r>
              <a:rPr lang="en-US" sz="23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- </a:t>
            </a:r>
            <a:r>
              <a:rPr lang="en-US" sz="2300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Traduzioni</a:t>
            </a:r>
            <a:r>
              <a:rPr lang="en-US" sz="23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interfaccia</a:t>
            </a:r>
            <a:r>
              <a:rPr lang="en-US" sz="23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Alma/Leganto</a:t>
            </a:r>
            <a:r>
              <a:rPr lang="en-US" sz="23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3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risolto</a:t>
            </a:r>
            <a:endParaRPr lang="en-US" sz="23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23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- </a:t>
            </a:r>
            <a:r>
              <a:rPr lang="en-US" sz="23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Possibilità</a:t>
            </a:r>
            <a:r>
              <a:rPr lang="en-US" sz="23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sz="23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test del Syllabus AI Assistant </a:t>
            </a:r>
            <a:r>
              <a:rPr lang="en-US" sz="23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anche</a:t>
            </a:r>
            <a:r>
              <a:rPr lang="en-US" sz="23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chi non 	  	  ha </a:t>
            </a:r>
            <a:r>
              <a:rPr lang="en-US" sz="23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concesso</a:t>
            </a:r>
            <a:r>
              <a:rPr lang="en-US" sz="23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lang="en-US" sz="23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possibilità</a:t>
            </a:r>
            <a:r>
              <a:rPr lang="en-US" sz="23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sz="23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caricare</a:t>
            </a:r>
            <a:r>
              <a:rPr lang="en-US" sz="23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file: </a:t>
            </a:r>
            <a:r>
              <a:rPr lang="en-US" sz="23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risolto</a:t>
            </a:r>
            <a:endParaRPr lang="en-US" sz="23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it-IT" sz="23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- </a:t>
            </a:r>
            <a:r>
              <a:rPr lang="it-IT" sz="23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Bug nel tracking del guest </a:t>
            </a:r>
            <a:r>
              <a:rPr lang="it-IT" sz="2300" b="1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usage</a:t>
            </a:r>
            <a:r>
              <a:rPr lang="it-IT" sz="23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la release di gennaio 	  	  ha risolto il problema. </a:t>
            </a:r>
            <a:endParaRPr lang="en-US" sz="23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it-IT" sz="2400" dirty="0">
              <a:solidFill>
                <a:schemeClr val="tx1"/>
              </a:solidFill>
              <a:latin typeface="Calibri"/>
              <a:ea typeface="Arial Unicode MS" panose="020B0604020202020204" pitchFamily="34" charset="-128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373;p74">
            <a:extLst>
              <a:ext uri="{FF2B5EF4-FFF2-40B4-BE49-F238E27FC236}">
                <a16:creationId xmlns:a16="http://schemas.microsoft.com/office/drawing/2014/main" id="{F61F7499-EACF-D052-1089-6AEAC17F880E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882125" y="6399211"/>
            <a:ext cx="737974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it-I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ITALE: assemblea di primavera - [Roma, 8 giugno 2026</a:t>
            </a:r>
            <a:r>
              <a:rPr lang="it-IT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]</a:t>
            </a:r>
            <a:endParaRPr lang="it-IT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5379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>
          <a:extLst>
            <a:ext uri="{FF2B5EF4-FFF2-40B4-BE49-F238E27FC236}">
              <a16:creationId xmlns:a16="http://schemas.microsoft.com/office/drawing/2014/main" id="{DE966A77-EECB-B500-B2DD-ED42B3E7A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Google Shape;381;p75" descr="Itale">
            <a:extLst>
              <a:ext uri="{FF2B5EF4-FFF2-40B4-BE49-F238E27FC236}">
                <a16:creationId xmlns:a16="http://schemas.microsoft.com/office/drawing/2014/main" id="{DE16F063-F4E6-B8D0-7B37-FC1B633A7B1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388" y="276226"/>
            <a:ext cx="2879725" cy="671512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75">
            <a:extLst>
              <a:ext uri="{FF2B5EF4-FFF2-40B4-BE49-F238E27FC236}">
                <a16:creationId xmlns:a16="http://schemas.microsoft.com/office/drawing/2014/main" id="{4DC80F87-08B8-83BB-F63F-8EF5214FE00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59113" y="1347561"/>
            <a:ext cx="4747098" cy="758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it-IT" sz="3200" b="1">
                <a:solidFill>
                  <a:srgbClr val="0070C0"/>
                </a:solidFill>
              </a:rPr>
              <a:t>GdL Leganto</a:t>
            </a:r>
            <a:endParaRPr sz="2400">
              <a:solidFill>
                <a:srgbClr val="0070C0"/>
              </a:solidFill>
            </a:endParaRPr>
          </a:p>
        </p:txBody>
      </p:sp>
      <p:sp>
        <p:nvSpPr>
          <p:cNvPr id="384" name="Google Shape;384;p75">
            <a:extLst>
              <a:ext uri="{FF2B5EF4-FFF2-40B4-BE49-F238E27FC236}">
                <a16:creationId xmlns:a16="http://schemas.microsoft.com/office/drawing/2014/main" id="{31D45F02-B5EF-0132-D94C-3BF339463D8D}"/>
              </a:ext>
            </a:extLst>
          </p:cNvPr>
          <p:cNvSpPr txBox="1"/>
          <p:nvPr/>
        </p:nvSpPr>
        <p:spPr>
          <a:xfrm>
            <a:off x="709482" y="740989"/>
            <a:ext cx="7725033" cy="985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4061"/>
              </a:buClr>
              <a:buSzPts val="3600"/>
              <a:buFont typeface="Arial"/>
              <a:buNone/>
            </a:pPr>
            <a:r>
              <a:rPr lang="it-IT" sz="3600" b="1" i="0" u="none" strike="noStrike" cap="none">
                <a:solidFill>
                  <a:srgbClr val="244061"/>
                </a:solidFill>
                <a:latin typeface="Arial"/>
                <a:ea typeface="Arial"/>
                <a:cs typeface="Arial"/>
                <a:sym typeface="Arial"/>
              </a:rPr>
              <a:t>Attività dei Gruppi di Lavoro</a:t>
            </a:r>
            <a:r>
              <a:rPr lang="it-IT" sz="4000" b="1" i="0" u="none" strike="noStrike" cap="none">
                <a:solidFill>
                  <a:srgbClr val="24406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2800" b="0" i="0" u="none" strike="noStrike" cap="none">
              <a:solidFill>
                <a:srgbClr val="24406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75">
            <a:extLst>
              <a:ext uri="{FF2B5EF4-FFF2-40B4-BE49-F238E27FC236}">
                <a16:creationId xmlns:a16="http://schemas.microsoft.com/office/drawing/2014/main" id="{98FA2816-B4A5-D028-6A7A-186B7C3CD49E}"/>
              </a:ext>
            </a:extLst>
          </p:cNvPr>
          <p:cNvSpPr txBox="1"/>
          <p:nvPr/>
        </p:nvSpPr>
        <p:spPr>
          <a:xfrm>
            <a:off x="179388" y="2126564"/>
            <a:ext cx="8604302" cy="360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it-IT" sz="2800" b="1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Attività 1. semestre 2026</a:t>
            </a:r>
            <a:endParaRPr lang="it-IT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CERV </a:t>
            </a:r>
            <a:r>
              <a:rPr lang="it-IT" sz="2400" b="1" dirty="0" err="1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proposal</a:t>
            </a:r>
            <a:r>
              <a:rPr lang="it-IT" sz="2400" b="1" dirty="0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 create dal </a:t>
            </a:r>
            <a:r>
              <a:rPr lang="it-IT" sz="2400" b="1" dirty="0" err="1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GdL</a:t>
            </a:r>
            <a:r>
              <a:rPr lang="it-IT" sz="2400" b="1" dirty="0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 </a:t>
            </a:r>
            <a:r>
              <a:rPr lang="it-IT" sz="2400" b="1" dirty="0" err="1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Leganto</a:t>
            </a:r>
            <a:r>
              <a:rPr lang="it-IT" sz="2400" dirty="0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: </a:t>
            </a:r>
          </a:p>
          <a:p>
            <a:pPr lvl="4"/>
            <a:r>
              <a:rPr lang="it-IT" sz="2400" dirty="0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	- </a:t>
            </a:r>
            <a:r>
              <a:rPr lang="it-IT" sz="2000" dirty="0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LENH-I-6177 Copy </a:t>
            </a:r>
            <a:r>
              <a:rPr lang="it-IT" sz="2000" dirty="0" err="1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citations</a:t>
            </a:r>
            <a:r>
              <a:rPr lang="it-IT" sz="2000" dirty="0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 </a:t>
            </a:r>
            <a:r>
              <a:rPr lang="it-IT" sz="2000" dirty="0" err="1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between</a:t>
            </a:r>
            <a:r>
              <a:rPr lang="it-IT" sz="2000" dirty="0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 reading lists for </a:t>
            </a:r>
            <a:r>
              <a:rPr lang="it-IT" sz="2000" dirty="0" err="1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librarians</a:t>
            </a:r>
            <a:r>
              <a:rPr lang="it-IT" sz="2000" dirty="0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 </a:t>
            </a:r>
          </a:p>
          <a:p>
            <a:pPr lvl="4"/>
            <a:r>
              <a:rPr lang="it-IT" sz="2000" dirty="0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	- LENH-I-6178 </a:t>
            </a:r>
            <a:r>
              <a:rPr lang="it-IT" sz="2000" dirty="0" err="1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Sections</a:t>
            </a:r>
            <a:r>
              <a:rPr lang="it-IT" sz="2000" dirty="0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 in Alma: </a:t>
            </a:r>
            <a:r>
              <a:rPr lang="it-IT" sz="2000" dirty="0" err="1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ability</a:t>
            </a:r>
            <a:r>
              <a:rPr lang="it-IT" sz="2000" dirty="0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 to </a:t>
            </a:r>
            <a:r>
              <a:rPr lang="it-IT" sz="2000" dirty="0" err="1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view</a:t>
            </a:r>
            <a:r>
              <a:rPr lang="it-IT" sz="2000" dirty="0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 and </a:t>
            </a:r>
            <a:r>
              <a:rPr lang="it-IT" sz="2000" dirty="0" err="1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edit</a:t>
            </a:r>
            <a:r>
              <a:rPr lang="it-IT" sz="2000" dirty="0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 	</a:t>
            </a:r>
          </a:p>
          <a:p>
            <a:pPr lvl="4"/>
            <a:r>
              <a:rPr lang="it-IT" sz="2000" dirty="0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	- LENH-I-6186 </a:t>
            </a:r>
            <a:r>
              <a:rPr lang="it-IT" sz="2000" dirty="0" err="1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Leganto</a:t>
            </a:r>
            <a:r>
              <a:rPr lang="it-IT" sz="2000" dirty="0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 Mobile Experience </a:t>
            </a:r>
            <a:r>
              <a:rPr lang="it-IT" sz="2000" dirty="0" err="1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improvement</a:t>
            </a:r>
            <a:r>
              <a:rPr lang="it-IT" sz="2000" dirty="0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 2026*</a:t>
            </a:r>
            <a:endParaRPr lang="en-US" sz="2000" dirty="0">
              <a:solidFill>
                <a:schemeClr val="tx1"/>
              </a:solidFill>
              <a:latin typeface="Calibri"/>
              <a:ea typeface="Arial Unicode MS" panose="020B0604020202020204" pitchFamily="34" charset="-128"/>
            </a:endParaRPr>
          </a:p>
          <a:p>
            <a:r>
              <a:rPr lang="it-IT" sz="1800" i="1" dirty="0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*Rivista in seguito ad alcune richieste da parte di </a:t>
            </a:r>
            <a:r>
              <a:rPr lang="it-IT" sz="1800" i="1" dirty="0" err="1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Kaell</a:t>
            </a:r>
            <a:r>
              <a:rPr lang="it-IT" sz="1800" i="1" dirty="0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 </a:t>
            </a:r>
            <a:r>
              <a:rPr lang="it-IT" sz="1800" i="1" dirty="0" err="1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Driscoll</a:t>
            </a:r>
            <a:r>
              <a:rPr lang="it-IT" sz="1800" i="1" dirty="0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 del </a:t>
            </a:r>
            <a:r>
              <a:rPr lang="it-IT" sz="1800" i="1" dirty="0" err="1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Leganto</a:t>
            </a:r>
            <a:r>
              <a:rPr lang="it-IT" sz="1800" i="1" dirty="0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 WP IGELU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800" i="1" dirty="0">
              <a:solidFill>
                <a:schemeClr val="tx1"/>
              </a:solidFill>
              <a:latin typeface="Calibri"/>
              <a:ea typeface="Arial Unicode MS" panose="020B0604020202020204" pitchFamily="34" charset="-128"/>
            </a:endParaRPr>
          </a:p>
          <a:p>
            <a:pPr marL="342900" lvl="4" indent="-342900">
              <a:buFont typeface="Wingdings" panose="05000000000000000000" pitchFamily="2" charset="2"/>
              <a:buChar char="Ø"/>
            </a:pPr>
            <a:r>
              <a:rPr lang="it-IT" sz="2400" dirty="0">
                <a:solidFill>
                  <a:srgbClr val="FF0000"/>
                </a:solidFill>
                <a:latin typeface="Calibri"/>
                <a:ea typeface="Arial Unicode MS" panose="020B0604020202020204" pitchFamily="34" charset="-128"/>
              </a:rPr>
              <a:t>	Le proposte 6177 e 6186 hanno passato il primo round di 	selezione.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373;p74">
            <a:extLst>
              <a:ext uri="{FF2B5EF4-FFF2-40B4-BE49-F238E27FC236}">
                <a16:creationId xmlns:a16="http://schemas.microsoft.com/office/drawing/2014/main" id="{277DA30D-26DC-60D3-BFA2-8366132028C0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925158" y="6356350"/>
            <a:ext cx="737974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it-I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ITALE: assemblea di primavera - [Roma, 8 giugno 2026</a:t>
            </a:r>
            <a:r>
              <a:rPr lang="it-IT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]</a:t>
            </a:r>
            <a:endParaRPr lang="it-IT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243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>
          <a:extLst>
            <a:ext uri="{FF2B5EF4-FFF2-40B4-BE49-F238E27FC236}">
              <a16:creationId xmlns:a16="http://schemas.microsoft.com/office/drawing/2014/main" id="{DE966A77-EECB-B500-B2DD-ED42B3E7A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Google Shape;381;p75" descr="Itale">
            <a:extLst>
              <a:ext uri="{FF2B5EF4-FFF2-40B4-BE49-F238E27FC236}">
                <a16:creationId xmlns:a16="http://schemas.microsoft.com/office/drawing/2014/main" id="{DE16F063-F4E6-B8D0-7B37-FC1B633A7B1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388" y="276226"/>
            <a:ext cx="2879725" cy="671512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75">
            <a:extLst>
              <a:ext uri="{FF2B5EF4-FFF2-40B4-BE49-F238E27FC236}">
                <a16:creationId xmlns:a16="http://schemas.microsoft.com/office/drawing/2014/main" id="{4DC80F87-08B8-83BB-F63F-8EF5214FE00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59113" y="1347561"/>
            <a:ext cx="4747098" cy="758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it-IT" sz="3200" b="1">
                <a:solidFill>
                  <a:srgbClr val="0070C0"/>
                </a:solidFill>
              </a:rPr>
              <a:t>GdL Leganto</a:t>
            </a:r>
            <a:endParaRPr sz="2400">
              <a:solidFill>
                <a:srgbClr val="0070C0"/>
              </a:solidFill>
            </a:endParaRPr>
          </a:p>
        </p:txBody>
      </p:sp>
      <p:sp>
        <p:nvSpPr>
          <p:cNvPr id="384" name="Google Shape;384;p75">
            <a:extLst>
              <a:ext uri="{FF2B5EF4-FFF2-40B4-BE49-F238E27FC236}">
                <a16:creationId xmlns:a16="http://schemas.microsoft.com/office/drawing/2014/main" id="{31D45F02-B5EF-0132-D94C-3BF339463D8D}"/>
              </a:ext>
            </a:extLst>
          </p:cNvPr>
          <p:cNvSpPr txBox="1"/>
          <p:nvPr/>
        </p:nvSpPr>
        <p:spPr>
          <a:xfrm>
            <a:off x="709482" y="740989"/>
            <a:ext cx="7725033" cy="985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4061"/>
              </a:buClr>
              <a:buSzPts val="3600"/>
              <a:buFont typeface="Arial"/>
              <a:buNone/>
            </a:pPr>
            <a:r>
              <a:rPr lang="it-IT" sz="3600" b="1" i="0" u="none" strike="noStrike" cap="none">
                <a:solidFill>
                  <a:srgbClr val="244061"/>
                </a:solidFill>
                <a:latin typeface="Arial"/>
                <a:ea typeface="Arial"/>
                <a:cs typeface="Arial"/>
                <a:sym typeface="Arial"/>
              </a:rPr>
              <a:t>Attività dei Gruppi di Lavoro</a:t>
            </a:r>
            <a:r>
              <a:rPr lang="it-IT" sz="4000" b="1" i="0" u="none" strike="noStrike" cap="none">
                <a:solidFill>
                  <a:srgbClr val="24406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2800" b="0" i="0" u="none" strike="noStrike" cap="none">
              <a:solidFill>
                <a:srgbClr val="24406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75">
            <a:extLst>
              <a:ext uri="{FF2B5EF4-FFF2-40B4-BE49-F238E27FC236}">
                <a16:creationId xmlns:a16="http://schemas.microsoft.com/office/drawing/2014/main" id="{98FA2816-B4A5-D028-6A7A-186B7C3CD49E}"/>
              </a:ext>
            </a:extLst>
          </p:cNvPr>
          <p:cNvSpPr txBox="1"/>
          <p:nvPr/>
        </p:nvSpPr>
        <p:spPr>
          <a:xfrm>
            <a:off x="89144" y="2025629"/>
            <a:ext cx="8604302" cy="4339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it-IT" sz="2800" b="1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Attività 1. semestre 2026</a:t>
            </a:r>
            <a:endParaRPr lang="it-IT" sz="2800" dirty="0"/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Idea Exchange</a:t>
            </a:r>
            <a:r>
              <a:rPr lang="it-IT" sz="1800" i="1" dirty="0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: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endParaRPr lang="it-IT" sz="1800" i="1" dirty="0">
              <a:solidFill>
                <a:schemeClr val="tx1"/>
              </a:solidFill>
              <a:latin typeface="Calibri"/>
              <a:ea typeface="Arial Unicode MS" panose="020B0604020202020204" pitchFamily="34" charset="-128"/>
            </a:endParaRPr>
          </a:p>
          <a:p>
            <a:r>
              <a:rPr lang="it-IT" sz="18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- </a:t>
            </a:r>
            <a:r>
              <a:rPr lang="it-IT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L’idea </a:t>
            </a:r>
            <a:r>
              <a:rPr lang="en-US" sz="2000" b="1" i="1" dirty="0">
                <a:solidFill>
                  <a:srgbClr val="292C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Request to have two different messages for lists in draft 	status and lists that have not yet been created</a:t>
            </a:r>
            <a:r>
              <a:rPr lang="en-US" sz="2000" dirty="0">
                <a:solidFill>
                  <a:srgbClr val="292C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solidFill>
                  <a:srgbClr val="292C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inserita</a:t>
            </a:r>
            <a:r>
              <a:rPr lang="en-US" sz="2000" dirty="0">
                <a:solidFill>
                  <a:srgbClr val="292C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dal nostro 	</a:t>
            </a:r>
            <a:r>
              <a:rPr lang="en-US" sz="2000" dirty="0" err="1">
                <a:solidFill>
                  <a:srgbClr val="292C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gruppo</a:t>
            </a:r>
            <a:r>
              <a:rPr lang="en-US" sz="2000" dirty="0">
                <a:solidFill>
                  <a:srgbClr val="292C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è </a:t>
            </a:r>
            <a:r>
              <a:rPr lang="en-US" sz="2000" dirty="0" err="1">
                <a:solidFill>
                  <a:srgbClr val="292C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stata</a:t>
            </a:r>
            <a:r>
              <a:rPr lang="en-US" sz="2000" dirty="0">
                <a:solidFill>
                  <a:srgbClr val="292C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92C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accolta</a:t>
            </a:r>
            <a:r>
              <a:rPr lang="en-US" sz="2000" dirty="0">
                <a:solidFill>
                  <a:srgbClr val="292C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US" sz="2000" dirty="0" err="1">
                <a:solidFill>
                  <a:srgbClr val="292C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implementata</a:t>
            </a:r>
            <a:r>
              <a:rPr lang="en-US" sz="2000" dirty="0">
                <a:solidFill>
                  <a:srgbClr val="292C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 la release di </a:t>
            </a:r>
            <a:r>
              <a:rPr lang="en-US" sz="2000" dirty="0" err="1">
                <a:solidFill>
                  <a:srgbClr val="292C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marzo</a:t>
            </a:r>
            <a:r>
              <a:rPr lang="en-US" sz="2000" dirty="0">
                <a:solidFill>
                  <a:srgbClr val="292C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2026</a:t>
            </a:r>
          </a:p>
          <a:p>
            <a:endParaRPr lang="en-US" sz="2000" dirty="0">
              <a:solidFill>
                <a:srgbClr val="292C3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2000" dirty="0">
                <a:solidFill>
                  <a:srgbClr val="292C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- </a:t>
            </a:r>
            <a:r>
              <a:rPr lang="it-IT" sz="2000" b="1" i="1" dirty="0" err="1">
                <a:solidFill>
                  <a:srgbClr val="292C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Copying</a:t>
            </a:r>
            <a:r>
              <a:rPr lang="it-IT" sz="2000" b="1" i="1" dirty="0">
                <a:solidFill>
                  <a:srgbClr val="292C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000" b="1" i="1" dirty="0" err="1">
                <a:solidFill>
                  <a:srgbClr val="292C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citations</a:t>
            </a:r>
            <a:r>
              <a:rPr lang="it-IT" sz="2000" b="1" i="1" dirty="0">
                <a:solidFill>
                  <a:srgbClr val="292C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000" b="1" i="1" dirty="0" err="1">
                <a:solidFill>
                  <a:srgbClr val="292C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between</a:t>
            </a:r>
            <a:r>
              <a:rPr lang="it-IT" sz="2000" b="1" i="1" dirty="0">
                <a:solidFill>
                  <a:srgbClr val="292C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reading lists</a:t>
            </a:r>
            <a:r>
              <a:rPr lang="it-IT" sz="2000" dirty="0">
                <a:solidFill>
                  <a:srgbClr val="292C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commentata dopo che Jessie 	Ransom 	l’aveva contrassegnata come “</a:t>
            </a:r>
            <a:r>
              <a:rPr lang="it-IT" sz="2000" dirty="0" err="1">
                <a:solidFill>
                  <a:srgbClr val="292C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already</a:t>
            </a:r>
            <a:r>
              <a:rPr lang="it-IT" sz="2000" dirty="0">
                <a:solidFill>
                  <a:srgbClr val="292C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000" dirty="0" err="1">
                <a:solidFill>
                  <a:srgbClr val="292C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supported</a:t>
            </a:r>
            <a:r>
              <a:rPr lang="it-IT" sz="2000" dirty="0">
                <a:solidFill>
                  <a:srgbClr val="292C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”, non è così. 	Si possono copiare solo 10 citazioni alla volta e non è possibile farlo se 	prima le liste non vengono salvate nella sezione “</a:t>
            </a:r>
            <a:r>
              <a:rPr lang="it-IT" sz="2000" dirty="0" err="1">
                <a:solidFill>
                  <a:srgbClr val="292C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MyList</a:t>
            </a:r>
            <a:r>
              <a:rPr lang="it-IT" sz="2000" dirty="0">
                <a:solidFill>
                  <a:srgbClr val="292C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”.</a:t>
            </a:r>
            <a:endParaRPr lang="en-US" sz="2000" dirty="0">
              <a:solidFill>
                <a:srgbClr val="292C3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800" i="1" dirty="0">
              <a:solidFill>
                <a:schemeClr val="tx1"/>
              </a:solidFill>
              <a:latin typeface="Calibri"/>
              <a:ea typeface="Arial Unicode MS" panose="020B0604020202020204" pitchFamily="34" charset="-128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373;p74">
            <a:extLst>
              <a:ext uri="{FF2B5EF4-FFF2-40B4-BE49-F238E27FC236}">
                <a16:creationId xmlns:a16="http://schemas.microsoft.com/office/drawing/2014/main" id="{277DA30D-26DC-60D3-BFA2-8366132028C0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925158" y="6356350"/>
            <a:ext cx="737974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it-I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ITALE: assemblea di primavera - [Roma, 8 giugno 2026</a:t>
            </a:r>
            <a:r>
              <a:rPr lang="it-IT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]</a:t>
            </a:r>
            <a:endParaRPr lang="it-IT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210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>
          <a:extLst>
            <a:ext uri="{FF2B5EF4-FFF2-40B4-BE49-F238E27FC236}">
              <a16:creationId xmlns:a16="http://schemas.microsoft.com/office/drawing/2014/main" id="{DE966A77-EECB-B500-B2DD-ED42B3E7A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Google Shape;381;p75" descr="Itale">
            <a:extLst>
              <a:ext uri="{FF2B5EF4-FFF2-40B4-BE49-F238E27FC236}">
                <a16:creationId xmlns:a16="http://schemas.microsoft.com/office/drawing/2014/main" id="{DE16F063-F4E6-B8D0-7B37-FC1B633A7B1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388" y="276226"/>
            <a:ext cx="2879725" cy="671512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75">
            <a:extLst>
              <a:ext uri="{FF2B5EF4-FFF2-40B4-BE49-F238E27FC236}">
                <a16:creationId xmlns:a16="http://schemas.microsoft.com/office/drawing/2014/main" id="{4DC80F87-08B8-83BB-F63F-8EF5214FE00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59113" y="1347561"/>
            <a:ext cx="4747098" cy="758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it-IT" sz="3200" b="1">
                <a:solidFill>
                  <a:srgbClr val="0070C0"/>
                </a:solidFill>
              </a:rPr>
              <a:t>GdL Leganto</a:t>
            </a:r>
            <a:endParaRPr sz="2400">
              <a:solidFill>
                <a:srgbClr val="0070C0"/>
              </a:solidFill>
            </a:endParaRPr>
          </a:p>
        </p:txBody>
      </p:sp>
      <p:sp>
        <p:nvSpPr>
          <p:cNvPr id="384" name="Google Shape;384;p75">
            <a:extLst>
              <a:ext uri="{FF2B5EF4-FFF2-40B4-BE49-F238E27FC236}">
                <a16:creationId xmlns:a16="http://schemas.microsoft.com/office/drawing/2014/main" id="{31D45F02-B5EF-0132-D94C-3BF339463D8D}"/>
              </a:ext>
            </a:extLst>
          </p:cNvPr>
          <p:cNvSpPr txBox="1"/>
          <p:nvPr/>
        </p:nvSpPr>
        <p:spPr>
          <a:xfrm>
            <a:off x="709482" y="740989"/>
            <a:ext cx="7725033" cy="985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4061"/>
              </a:buClr>
              <a:buSzPts val="3600"/>
              <a:buFont typeface="Arial"/>
              <a:buNone/>
            </a:pPr>
            <a:r>
              <a:rPr lang="it-IT" sz="3600" b="1" i="0" u="none" strike="noStrike" cap="none">
                <a:solidFill>
                  <a:srgbClr val="244061"/>
                </a:solidFill>
                <a:latin typeface="Arial"/>
                <a:ea typeface="Arial"/>
                <a:cs typeface="Arial"/>
                <a:sym typeface="Arial"/>
              </a:rPr>
              <a:t>Attività dei Gruppi di Lavoro</a:t>
            </a:r>
            <a:r>
              <a:rPr lang="it-IT" sz="4000" b="1" i="0" u="none" strike="noStrike" cap="none">
                <a:solidFill>
                  <a:srgbClr val="24406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2800" b="0" i="0" u="none" strike="noStrike" cap="none">
              <a:solidFill>
                <a:srgbClr val="24406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75">
            <a:extLst>
              <a:ext uri="{FF2B5EF4-FFF2-40B4-BE49-F238E27FC236}">
                <a16:creationId xmlns:a16="http://schemas.microsoft.com/office/drawing/2014/main" id="{98FA2816-B4A5-D028-6A7A-186B7C3CD49E}"/>
              </a:ext>
            </a:extLst>
          </p:cNvPr>
          <p:cNvSpPr txBox="1"/>
          <p:nvPr/>
        </p:nvSpPr>
        <p:spPr>
          <a:xfrm>
            <a:off x="154776" y="2167266"/>
            <a:ext cx="8279739" cy="397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it-IT" sz="28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Progetti 2. </a:t>
            </a:r>
            <a:r>
              <a:rPr lang="it-IT" sz="2800" b="1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semestre 2026</a:t>
            </a:r>
            <a:endParaRPr lang="it-IT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ANALYTICS</a:t>
            </a:r>
            <a:r>
              <a:rPr lang="it-IT" sz="2400" dirty="0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: grazie alla condivisione delle strategie di analisi utilizzate ci si propone di individuare proposte di sviluppo da sottoporre a Ex Libris.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it-IT" sz="2400" dirty="0">
              <a:solidFill>
                <a:schemeClr val="tx1"/>
              </a:solidFill>
              <a:latin typeface="Calibri"/>
              <a:ea typeface="Arial Unicode MS" panose="020B0604020202020204" pitchFamily="34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400" b="1" dirty="0" err="1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Leganto</a:t>
            </a:r>
            <a:r>
              <a:rPr lang="it-IT" sz="2400" b="1" dirty="0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 AI </a:t>
            </a:r>
            <a:r>
              <a:rPr lang="it-IT" sz="2400" b="1" dirty="0" err="1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Syllabus</a:t>
            </a:r>
            <a:r>
              <a:rPr lang="it-IT" sz="2400" b="1" dirty="0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 Assistant</a:t>
            </a:r>
            <a:r>
              <a:rPr lang="it-IT" sz="2400" dirty="0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: analisi e test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it-IT" sz="2400" dirty="0">
              <a:solidFill>
                <a:schemeClr val="tx1"/>
              </a:solidFill>
              <a:latin typeface="Calibri"/>
              <a:ea typeface="Arial Unicode MS" panose="020B0604020202020204" pitchFamily="34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Nuove Idea Exchange/CERV </a:t>
            </a:r>
            <a:r>
              <a:rPr lang="it-IT" sz="2400" dirty="0" err="1">
                <a:solidFill>
                  <a:schemeClr val="tx1"/>
                </a:solidFill>
                <a:latin typeface="Calibri"/>
                <a:ea typeface="Arial Unicode MS" panose="020B0604020202020204" pitchFamily="34" charset="-128"/>
              </a:rPr>
              <a:t>proposal</a:t>
            </a:r>
            <a:endParaRPr lang="en-US" sz="2400" dirty="0">
              <a:solidFill>
                <a:schemeClr val="tx1"/>
              </a:solidFill>
              <a:latin typeface="Calibri"/>
              <a:ea typeface="Arial Unicode MS" panose="020B0604020202020204" pitchFamily="34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it-IT" sz="2800" dirty="0">
              <a:solidFill>
                <a:schemeClr val="tx1"/>
              </a:solidFill>
              <a:latin typeface="Calibri"/>
              <a:ea typeface="Arial Unicode MS" panose="020B0604020202020204" pitchFamily="34" charset="-128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373;p74">
            <a:extLst>
              <a:ext uri="{FF2B5EF4-FFF2-40B4-BE49-F238E27FC236}">
                <a16:creationId xmlns:a16="http://schemas.microsoft.com/office/drawing/2014/main" id="{E1627485-9F08-A489-82A8-AB549FD14252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925158" y="6356350"/>
            <a:ext cx="737974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it-I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ITALE: assemblea di primavera - [Roma, 8 giugno 2026</a:t>
            </a:r>
            <a:r>
              <a:rPr lang="it-IT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]</a:t>
            </a:r>
            <a:endParaRPr lang="it-IT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645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599</TotalTime>
  <Words>537</Words>
  <Application>Microsoft Office PowerPoint</Application>
  <PresentationFormat>Presentazione su schermo (4:3)</PresentationFormat>
  <Paragraphs>60</Paragraphs>
  <Slides>5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10" baseType="lpstr">
      <vt:lpstr>Wingdings</vt:lpstr>
      <vt:lpstr>Arial</vt:lpstr>
      <vt:lpstr>Calibri</vt:lpstr>
      <vt:lpstr>Aptos</vt:lpstr>
      <vt:lpstr>Tema di Office</vt:lpstr>
      <vt:lpstr>GdL Leganto</vt:lpstr>
      <vt:lpstr>GdL Leganto</vt:lpstr>
      <vt:lpstr>GdL Leganto</vt:lpstr>
      <vt:lpstr>GdL Leganto</vt:lpstr>
      <vt:lpstr>GdL Leganto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Silvia Trevenzoli</dc:creator>
  <cp:lastModifiedBy>Matteo Dal Zovo</cp:lastModifiedBy>
  <cp:revision>19</cp:revision>
  <dcterms:created xsi:type="dcterms:W3CDTF">2019-04-09T09:39:45Z</dcterms:created>
  <dcterms:modified xsi:type="dcterms:W3CDTF">2026-05-18T09:34:02Z</dcterms:modified>
</cp:coreProperties>
</file>