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gJsijHa2fhqcdDJJ3ZanVfiS9L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e4a708928d_0_6:notes"/>
          <p:cNvSpPr/>
          <p:nvPr>
            <p:ph idx="2" type="sldImg"/>
          </p:nvPr>
        </p:nvSpPr>
        <p:spPr>
          <a:xfrm>
            <a:off x="1177168" y="1143550"/>
            <a:ext cx="45036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3e4a708928d_0_6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g3e4a708928d_0_6:notes"/>
          <p:cNvSpPr txBox="1"/>
          <p:nvPr>
            <p:ph idx="12" type="sldNum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62" name="Google Shape;62;g3e4a708928d_0_6:notes"/>
          <p:cNvSpPr txBox="1"/>
          <p:nvPr>
            <p:ph idx="11" type="ftr"/>
          </p:nvPr>
        </p:nvSpPr>
        <p:spPr>
          <a:xfrm>
            <a:off x="0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" name="Google Shape;72;p4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aabd743360_0_10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g3aabd743360_0_10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51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aabd743360_0_25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g3aabd743360_0_25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aabd743360_0_34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g3aabd743360_0_34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aabd743360_0_44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g3aabd743360_0_44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aabd743360_0_53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g3aabd743360_0_53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aabd743360_0_62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g3aabd743360_0_62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abd743360_0_83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g3aabd743360_0_83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9" name="Google Shape;29;p4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0" name="Google Shape;30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4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3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itleAndTx">
  <p:cSld name="VERTICAL_TITLE_AND_VERTICAL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e4a708928d_0_8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g3e4a708928d_0_8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g3e4a708928d_0_8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g3e4a708928d_0_8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g3e4a708928d_0_8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itale.igelu.org/wp-content/uploads/_mediavault/2025/05/ITALE_Protocollo-dintesa-reciprocita-gratuita-ILL_DD-LUISS_20250523.pdf" TargetMode="External"/><Relationship Id="rId10" Type="http://schemas.openxmlformats.org/officeDocument/2006/relationships/hyperlink" Target="https://itale.igelu.org/wp-content/uploads/_mediavault/2025/05/ITALE_Modulo-adesione-protocollo-reciprocita_Firenze.pdf" TargetMode="External"/><Relationship Id="rId13" Type="http://schemas.openxmlformats.org/officeDocument/2006/relationships/hyperlink" Target="https://itale.igelu.org/wp-content/uploads/_mediavault/2025/06/modulo_adesione_Iuav_protocollo_ITALE.pdf" TargetMode="External"/><Relationship Id="rId12" Type="http://schemas.openxmlformats.org/officeDocument/2006/relationships/hyperlink" Target="https://itale.igelu.org/wp-content/uploads/_mediavault/2025/06/ITALE_Modulo-adesione-protocollo-reciprocita_UNIMI.pdf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hyperlink" Target="https://itale.igelu.org/wp-content/uploads/_mediavault/2025/05/ITALE_Modulo-adesione-protocollo-reciprocita_UNIVerona.pdf" TargetMode="External"/><Relationship Id="rId9" Type="http://schemas.openxmlformats.org/officeDocument/2006/relationships/hyperlink" Target="https://itale.igelu.org/wp-content/uploads/_mediavault/2025/05/ITALE_Modulo-adesione-protocollo-reciprocita_Bocconi.pdf" TargetMode="External"/><Relationship Id="rId15" Type="http://schemas.openxmlformats.org/officeDocument/2006/relationships/hyperlink" Target="https://itale.igelu.org/wp-content/uploads/_mediavault/2025/10/ITALE-Modulo-adesione-protocollo_Trento.pdf" TargetMode="External"/><Relationship Id="rId14" Type="http://schemas.openxmlformats.org/officeDocument/2006/relationships/hyperlink" Target="https://itale.igelu.org/wp-content/uploads/_mediavault/2025/06/Modulo-adesione-protocollo-definitivo-Uniss_signed.pdf" TargetMode="External"/><Relationship Id="rId16" Type="http://schemas.openxmlformats.org/officeDocument/2006/relationships/hyperlink" Target="https://itale.igelu.org/wp-content/uploads/_mediavault/2025/07/Modulo_adesione_protocollo_ITALE_INSUBRIA-.pdf" TargetMode="External"/><Relationship Id="rId5" Type="http://schemas.openxmlformats.org/officeDocument/2006/relationships/hyperlink" Target="https://itale.igelu.org/wp-content/uploads/_mediavault/2025/05/ITALE_Modulo-adesione-protocollo-reciprocita_ScuolaNormale.pdf" TargetMode="External"/><Relationship Id="rId6" Type="http://schemas.openxmlformats.org/officeDocument/2006/relationships/hyperlink" Target="https://itale.igelu.org/wp-content/uploads/_mediavault/2025/05/ITALE_Modulo-adesione-protocollo-reciprocita_LIUC.pdf" TargetMode="External"/><Relationship Id="rId7" Type="http://schemas.openxmlformats.org/officeDocument/2006/relationships/hyperlink" Target="https://itale.igelu.org/wp-content/uploads/_mediavault/2025/05/ITALE_Modulo-adesione-protocollo-reciprocita_NapoliParthenope.pdf" TargetMode="External"/><Relationship Id="rId8" Type="http://schemas.openxmlformats.org/officeDocument/2006/relationships/hyperlink" Target="https://itale.igelu.org/wp-content/uploads/_mediavault/2025/05/ITALE_Modulo-adesione-protocollo-reciprocita_Bocconi.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4a708928d_0_6"/>
          <p:cNvSpPr txBox="1"/>
          <p:nvPr>
            <p:ph type="ctrTitle"/>
          </p:nvPr>
        </p:nvSpPr>
        <p:spPr>
          <a:xfrm>
            <a:off x="598960" y="717676"/>
            <a:ext cx="78615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ct val="100000"/>
              <a:buFont typeface="Arial"/>
              <a:buNone/>
            </a:pPr>
            <a:br>
              <a:rPr b="1" lang="it-IT" sz="2400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it-IT" sz="2400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t-IT" sz="4800">
                <a:solidFill>
                  <a:schemeClr val="dk2"/>
                </a:solidFill>
              </a:rPr>
              <a:t>88</a:t>
            </a:r>
            <a:r>
              <a:rPr baseline="30000" lang="it-IT" sz="4800">
                <a:solidFill>
                  <a:schemeClr val="dk2"/>
                </a:solidFill>
              </a:rPr>
              <a:t>a</a:t>
            </a:r>
            <a:r>
              <a:rPr b="1" lang="it-IT" sz="4900">
                <a:solidFill>
                  <a:schemeClr val="dk2"/>
                </a:solidFill>
              </a:rPr>
              <a:t> Assemblea ITALE</a:t>
            </a:r>
            <a:br>
              <a:rPr b="1" lang="it-IT" sz="4000">
                <a:solidFill>
                  <a:schemeClr val="dk2"/>
                </a:solidFill>
              </a:rPr>
            </a:br>
            <a:endParaRPr b="1"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tale" id="65" name="Google Shape;65;g3e4a708928d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Google Shape;66;g3e4a708928d_0_6"/>
          <p:cNvCxnSpPr/>
          <p:nvPr/>
        </p:nvCxnSpPr>
        <p:spPr>
          <a:xfrm>
            <a:off x="460374" y="1700808"/>
            <a:ext cx="8424900" cy="0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descr="Risultati immagini per università pisa logo" id="67" name="Google Shape;67;g3e4a708928d_0_6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magine che contiene interno, arredo, navata, sedia&#10;&#10;Il contenuto generato dall'IA potrebbe non essere corretto." id="68" name="Google Shape;68;g3e4a708928d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0374" y="1930870"/>
            <a:ext cx="3462914" cy="461721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3e4a708928d_0_6"/>
          <p:cNvSpPr txBox="1"/>
          <p:nvPr/>
        </p:nvSpPr>
        <p:spPr>
          <a:xfrm>
            <a:off x="4197425" y="4505900"/>
            <a:ext cx="5014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Pontificio Istituto Orientale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Roma, 8 giugno 2026</a:t>
            </a:r>
            <a:endParaRPr b="1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74" name="Google Shape;7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286" y="192551"/>
            <a:ext cx="2497016" cy="73931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5"/>
          <p:cNvSpPr txBox="1"/>
          <p:nvPr/>
        </p:nvSpPr>
        <p:spPr>
          <a:xfrm>
            <a:off x="611456" y="1922176"/>
            <a:ext cx="7059300" cy="47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t-IT" sz="2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Componenti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1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Vera Galliani, IULM (coordinatrice)</a:t>
            </a:r>
            <a:endParaRPr b="1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1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Arianna Trecarichi, Scuola Normale Superiore</a:t>
            </a: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[sostituta coordinatrice]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Luigina Armentano, Università degli studi di Verona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Nazzareno Bedini, Università di Pisa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Elena Bernardini, Università degli studi di Milano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Monica Berzacola, Università degli studi di Verona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it-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Caterina Colombo, Università degli studi di Udine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Luisella Consumi, Università degli studi di Firenze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Barbara Cossu, Università degli Studi di Sassari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Morena D’Agostino, Università Bocconi di Milano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it-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Maximillian Gasparro, Università degli studi di Milano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Stefania Manzi, Scuola Normale Superiore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Rosaria Murgia, Università degli Studi di Sassari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it-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Tessa Piazzini, European University Institute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it-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Alessandra Prada, IULM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b="0" i="0" lang="it-IT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Alessandra Riggio, Università degli studi di Bergamo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it-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Valeria Rizzo</a:t>
            </a:r>
            <a:r>
              <a:rPr lang="it-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Università degli studi di Firenze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5"/>
          <p:cNvSpPr txBox="1"/>
          <p:nvPr>
            <p:ph idx="11" type="ftr"/>
          </p:nvPr>
        </p:nvSpPr>
        <p:spPr>
          <a:xfrm>
            <a:off x="1804595" y="6584156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88a. Assemblea, 8 giugno 2026</a:t>
            </a:r>
            <a:endParaRPr/>
          </a:p>
        </p:txBody>
      </p:sp>
      <p:sp>
        <p:nvSpPr>
          <p:cNvPr id="77" name="Google Shape;77;p45"/>
          <p:cNvSpPr txBox="1"/>
          <p:nvPr/>
        </p:nvSpPr>
        <p:spPr>
          <a:xfrm>
            <a:off x="1523000" y="9973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30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3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3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08986" y="3790063"/>
            <a:ext cx="353628" cy="353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15542" y="6293323"/>
            <a:ext cx="353599" cy="3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2540" y="5569020"/>
            <a:ext cx="353628" cy="353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2636" y="4804713"/>
            <a:ext cx="353628" cy="353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86" name="Google Shape;86;g3aabd743360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3aabd743360_0_10"/>
          <p:cNvSpPr txBox="1"/>
          <p:nvPr/>
        </p:nvSpPr>
        <p:spPr>
          <a:xfrm>
            <a:off x="375600" y="2039900"/>
            <a:ext cx="4196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</a:t>
            </a:r>
            <a:r>
              <a:rPr b="1" lang="it-IT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it-IT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</a:t>
            </a:r>
            <a:r>
              <a:rPr b="1" lang="it-IT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8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aabd743360_0_10"/>
          <p:cNvSpPr txBox="1"/>
          <p:nvPr/>
        </p:nvSpPr>
        <p:spPr>
          <a:xfrm>
            <a:off x="375600" y="2700525"/>
            <a:ext cx="8525700" cy="3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Adesioni al protocollo di reciprocità gratuita tra istituzioni ITALE</a:t>
            </a:r>
            <a:b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Traduzione delle etichette Alma (modulo RS)</a:t>
            </a:r>
            <a:b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Attività sulla Resource Sharing Directory</a:t>
            </a:r>
            <a:b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Supporto a biblioteche ITALE per RS</a:t>
            </a:r>
            <a:b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Votazioni per enhancements</a:t>
            </a:r>
            <a:b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Preparazione del seminario per ITALE di primavera 2026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aabd743360_0_10"/>
          <p:cNvSpPr txBox="1"/>
          <p:nvPr/>
        </p:nvSpPr>
        <p:spPr>
          <a:xfrm>
            <a:off x="1523000" y="9973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30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3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3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aabd743360_0_10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88a. Assemblea, 8 giugno 2026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95" name="Google Shape;9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51"/>
          <p:cNvSpPr txBox="1"/>
          <p:nvPr/>
        </p:nvSpPr>
        <p:spPr>
          <a:xfrm>
            <a:off x="375600" y="2321300"/>
            <a:ext cx="79542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Adesioni al protocollo di reciprocità gratuita tra istituzioni ITALE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1"/>
          <p:cNvSpPr txBox="1"/>
          <p:nvPr/>
        </p:nvSpPr>
        <p:spPr>
          <a:xfrm>
            <a:off x="272006" y="2799838"/>
            <a:ext cx="65895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lang="it-IT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European University Institute</a:t>
            </a:r>
            <a:r>
              <a:rPr lang="it-IT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(30/03/2026)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lang="it-IT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IULM</a:t>
            </a:r>
            <a:r>
              <a:rPr lang="it-IT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(07/01/2026)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Verona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(16/05/2025)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Scuola Normale Superiore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(16/05/2025)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LIUC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(16/05/2025)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degli Studi di Napoli Parthenope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(16/05/2025)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Bocconi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(15/05/2025)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degli Studi di Bergamo </a:t>
            </a:r>
            <a:r>
              <a:rPr lang="it-IT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lang="it-IT" sz="1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t-IT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(15/05/2025)</a:t>
            </a:r>
            <a:endParaRPr b="0" i="0" sz="1300" u="sng" cap="none" strike="noStrike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degli Studi di Firenze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(19/05/2025)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LUISS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(23/05/2025)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Biblioteca Provinciale Italiana Claudia Augusta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(26/05/2025)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degli Studi di Milano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(12/06/2025)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IUAV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(27/06/2025)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degli Studi di Sassari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(30/06/2025)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Trento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Provincia Autonoma di Trento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(24/07/2025)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degli Studi dell’Insubria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b="0" i="0" lang="it-IT" sz="13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(24/07/2025)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•"/>
            </a:pPr>
            <a:r>
              <a:rPr b="1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Politecnico di Bari</a:t>
            </a:r>
            <a:r>
              <a:rPr b="0" i="0" lang="it-IT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(19/09/2025)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1"/>
          <p:cNvSpPr txBox="1"/>
          <p:nvPr/>
        </p:nvSpPr>
        <p:spPr>
          <a:xfrm>
            <a:off x="375600" y="1824000"/>
            <a:ext cx="350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5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1"/>
          <p:cNvSpPr txBox="1"/>
          <p:nvPr/>
        </p:nvSpPr>
        <p:spPr>
          <a:xfrm>
            <a:off x="1523000" y="8576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26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2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2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51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88a. Assemblea, 8 giugno 2026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105" name="Google Shape;105;g3aabd743360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aabd743360_0_25"/>
          <p:cNvSpPr txBox="1"/>
          <p:nvPr/>
        </p:nvSpPr>
        <p:spPr>
          <a:xfrm>
            <a:off x="375600" y="2511800"/>
            <a:ext cx="7154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it-IT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Traduzione delle etichette Alma (modulo RS)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3aabd743360_0_25"/>
          <p:cNvSpPr txBox="1"/>
          <p:nvPr/>
        </p:nvSpPr>
        <p:spPr>
          <a:xfrm>
            <a:off x="613350" y="3269750"/>
            <a:ext cx="7917300" cy="21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55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criticità: selezione non esaustiva, obsolescenza del file di lavoro (aggiornamento delle etichette nelle release)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modifiche al metodo di lavoro: traduzione a cura di un sottogruppo e revisione finale collettiva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elenchi di etichette delle release trimestrali a cura del GdL Alma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attività conclusa a maggio 2026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aabd743360_0_25"/>
          <p:cNvSpPr txBox="1"/>
          <p:nvPr/>
        </p:nvSpPr>
        <p:spPr>
          <a:xfrm>
            <a:off x="375600" y="1824000"/>
            <a:ext cx="350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5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aabd743360_0_25"/>
          <p:cNvSpPr txBox="1"/>
          <p:nvPr/>
        </p:nvSpPr>
        <p:spPr>
          <a:xfrm>
            <a:off x="1523000" y="8576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26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2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2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aabd743360_0_25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88a. Assemblea, 8 giugno 2026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115" name="Google Shape;115;g3aabd743360_0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aabd743360_0_34"/>
          <p:cNvSpPr txBox="1"/>
          <p:nvPr/>
        </p:nvSpPr>
        <p:spPr>
          <a:xfrm>
            <a:off x="375600" y="2562826"/>
            <a:ext cx="51729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it-IT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Attività sulla Resource Sharing Directory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aabd743360_0_34"/>
          <p:cNvSpPr txBox="1"/>
          <p:nvPr/>
        </p:nvSpPr>
        <p:spPr>
          <a:xfrm>
            <a:off x="1062400" y="3255445"/>
            <a:ext cx="7720500" cy="25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Flusso di lavoro standard definito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Configurazione: ancora da approfondire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Implementazioni individuali tra biblioteche Alma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Linee guida per utilizzo: Alma to Alma per scambi con biblioteche Alma non ILL SBN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Prossimi step: focus group sulla configurazione; contatti con biblioteche Alma straniere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aabd743360_0_34"/>
          <p:cNvSpPr txBox="1"/>
          <p:nvPr/>
        </p:nvSpPr>
        <p:spPr>
          <a:xfrm>
            <a:off x="1523000" y="8576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26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2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2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aabd743360_0_34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88a. Assemblea, 8 giugno 2026</a:t>
            </a:r>
            <a:endParaRPr/>
          </a:p>
        </p:txBody>
      </p:sp>
      <p:sp>
        <p:nvSpPr>
          <p:cNvPr id="120" name="Google Shape;120;g3aabd743360_0_34"/>
          <p:cNvSpPr txBox="1"/>
          <p:nvPr/>
        </p:nvSpPr>
        <p:spPr>
          <a:xfrm>
            <a:off x="375600" y="1824000"/>
            <a:ext cx="350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5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125" name="Google Shape;125;g3aabd743360_0_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aabd743360_0_44"/>
          <p:cNvSpPr txBox="1"/>
          <p:nvPr/>
        </p:nvSpPr>
        <p:spPr>
          <a:xfrm>
            <a:off x="375600" y="2471026"/>
            <a:ext cx="7154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it-IT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1" lang="it-IT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Supporto a biblioteche ITALE per RS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aabd743360_0_44"/>
          <p:cNvSpPr txBox="1"/>
          <p:nvPr/>
        </p:nvSpPr>
        <p:spPr>
          <a:xfrm>
            <a:off x="320600" y="3027782"/>
            <a:ext cx="7917300" cy="3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Supporto e confronto all’interno del GdL: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■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modifiche in seguito alle nuove release mensili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■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malfunzionamenti nel dialogo Alma-ILL SBN →  apertura case con account ITALE: </a:t>
            </a:r>
            <a:r>
              <a:rPr lang="it-IT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08386895 - Issue with Resource Sharing Requests via ISO ILL SBN Protocol (9/3/2026</a:t>
            </a: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Adozione modulo RS (Biblioteca Rostoni - LIUC)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Integrazione Alma-ILL SBN (Biblioteche dell’Università degli studi di Padova e dell’Università degli studi di Udine)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3aabd743360_0_44"/>
          <p:cNvSpPr txBox="1"/>
          <p:nvPr/>
        </p:nvSpPr>
        <p:spPr>
          <a:xfrm>
            <a:off x="1523000" y="8576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26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2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2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3aabd743360_0_44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88a. Assemblea, 8 giugno 2026</a:t>
            </a:r>
            <a:endParaRPr/>
          </a:p>
        </p:txBody>
      </p:sp>
      <p:sp>
        <p:nvSpPr>
          <p:cNvPr id="130" name="Google Shape;130;g3aabd743360_0_44"/>
          <p:cNvSpPr txBox="1"/>
          <p:nvPr/>
        </p:nvSpPr>
        <p:spPr>
          <a:xfrm>
            <a:off x="375600" y="1824000"/>
            <a:ext cx="350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5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135" name="Google Shape;135;g3aabd743360_0_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aabd743360_0_53"/>
          <p:cNvSpPr txBox="1"/>
          <p:nvPr/>
        </p:nvSpPr>
        <p:spPr>
          <a:xfrm>
            <a:off x="375600" y="2550976"/>
            <a:ext cx="7154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it-IT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Votazioni per enhancements (aprile 2026)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aabd743360_0_53"/>
          <p:cNvSpPr txBox="1"/>
          <p:nvPr/>
        </p:nvSpPr>
        <p:spPr>
          <a:xfrm>
            <a:off x="320600" y="3150569"/>
            <a:ext cx="79173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AENH-I-36572: Resource-sharing Requests API;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AENH-I-36640: Improve user blocks functionality to prevent resource sharing requests for users who have resource sharing loans overdue;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AENH-I-36670: Add a “Renewal allowed” checkbox when shipping/receiving interlibrary loans;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AENH-I-36694: Add Resource Sharing partner address information to the criteria that can be used for creating reports. Include street, city, state, zip code, country, and latitude and longitude.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3aabd743360_0_53"/>
          <p:cNvSpPr txBox="1"/>
          <p:nvPr/>
        </p:nvSpPr>
        <p:spPr>
          <a:xfrm>
            <a:off x="1523000" y="8576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26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2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2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3aabd743360_0_53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88a. Assemblea, 8 giugno 2026</a:t>
            </a:r>
            <a:endParaRPr/>
          </a:p>
        </p:txBody>
      </p:sp>
      <p:sp>
        <p:nvSpPr>
          <p:cNvPr id="140" name="Google Shape;140;g3aabd743360_0_53"/>
          <p:cNvSpPr txBox="1"/>
          <p:nvPr/>
        </p:nvSpPr>
        <p:spPr>
          <a:xfrm>
            <a:off x="375600" y="1824000"/>
            <a:ext cx="350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5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145" name="Google Shape;145;g3aabd743360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aabd743360_0_62"/>
          <p:cNvSpPr txBox="1"/>
          <p:nvPr/>
        </p:nvSpPr>
        <p:spPr>
          <a:xfrm>
            <a:off x="375600" y="2495975"/>
            <a:ext cx="7255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it-IT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b="1" lang="it-IT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Proposta e preparazione Seminario per ITALE 2026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aabd743360_0_62"/>
          <p:cNvSpPr txBox="1"/>
          <p:nvPr/>
        </p:nvSpPr>
        <p:spPr>
          <a:xfrm>
            <a:off x="1523000" y="8576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26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2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2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aabd743360_0_62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86a. Assemblea, 11 dicembre 2025</a:t>
            </a:r>
            <a:endParaRPr/>
          </a:p>
        </p:txBody>
      </p:sp>
      <p:sp>
        <p:nvSpPr>
          <p:cNvPr id="149" name="Google Shape;149;g3aabd743360_0_62"/>
          <p:cNvSpPr txBox="1"/>
          <p:nvPr/>
        </p:nvSpPr>
        <p:spPr>
          <a:xfrm>
            <a:off x="472550" y="3233575"/>
            <a:ext cx="7917300" cy="22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collaborazione con i GdL AlmaD e RE, il gruppo ha lavorato all’organizzazione dei contenuti per la giornata del seminario nell’ambito dell’iniziativa ITALE di primavera.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tema scelto è il Digital lending e le sue implicazioni legali e concrete nella pratica bibliotecaria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3aabd743360_0_62"/>
          <p:cNvSpPr txBox="1"/>
          <p:nvPr/>
        </p:nvSpPr>
        <p:spPr>
          <a:xfrm>
            <a:off x="375600" y="1824000"/>
            <a:ext cx="350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it-IT" sz="25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</a:t>
            </a:r>
            <a:r>
              <a:rPr b="1" lang="it-IT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5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tale" id="155" name="Google Shape;155;g3aabd743360_0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612" y="277610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aabd743360_0_83"/>
          <p:cNvSpPr txBox="1"/>
          <p:nvPr/>
        </p:nvSpPr>
        <p:spPr>
          <a:xfrm>
            <a:off x="375600" y="2293900"/>
            <a:ext cx="455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Progetti </a:t>
            </a:r>
            <a:r>
              <a:rPr b="1" lang="it-IT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it-IT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 semestre 2026</a:t>
            </a:r>
            <a:endParaRPr b="1" i="0" sz="28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3aabd743360_0_83"/>
          <p:cNvSpPr txBox="1"/>
          <p:nvPr/>
        </p:nvSpPr>
        <p:spPr>
          <a:xfrm>
            <a:off x="375600" y="3145025"/>
            <a:ext cx="85257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ttività di pubblicizzazione e sollecito per l’adesione al protocollo di reciprocità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Campagna di informazione sull’esistenza del modulo RS e sul suo utilizzo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Continuazione attività sulla RS Directory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aabd743360_0_83"/>
          <p:cNvSpPr txBox="1"/>
          <p:nvPr/>
        </p:nvSpPr>
        <p:spPr>
          <a:xfrm>
            <a:off x="1523000" y="997375"/>
            <a:ext cx="58164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b="1" i="0" lang="it-IT" sz="3000" u="none" cap="none" strike="noStrik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b="1" i="0" lang="it-IT" sz="3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Resource Sharing </a:t>
            </a:r>
            <a:endParaRPr b="0" i="0" sz="3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aabd743360_0_83"/>
          <p:cNvSpPr txBox="1"/>
          <p:nvPr>
            <p:ph idx="11" type="ftr"/>
          </p:nvPr>
        </p:nvSpPr>
        <p:spPr>
          <a:xfrm>
            <a:off x="1804595" y="6584156"/>
            <a:ext cx="553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050">
                <a:solidFill>
                  <a:srgbClr val="244061"/>
                </a:solidFill>
              </a:rPr>
              <a:t>86a. Assemblea, 11 dicembre 2025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2019-04-09T09:39:45Z</dcterms:created>
  <dc:creator>Silvia Trevenzoli</dc:creator>
</cp:coreProperties>
</file>