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328" r:id="rId5"/>
    <p:sldId id="327" r:id="rId6"/>
    <p:sldId id="333" r:id="rId7"/>
    <p:sldId id="334" r:id="rId8"/>
    <p:sldId id="335" r:id="rId9"/>
    <p:sldId id="336" r:id="rId10"/>
    <p:sldId id="329" r:id="rId1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0" roundtripDataSignature="AMtx7mjRvsSi4DeVzXfKZ347EEdEx9om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88655" autoAdjust="0"/>
  </p:normalViewPr>
  <p:slideViewPr>
    <p:cSldViewPr snapToGrid="0">
      <p:cViewPr varScale="1">
        <p:scale>
          <a:sx n="107" d="100"/>
          <a:sy n="107" d="100"/>
        </p:scale>
        <p:origin x="188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71" Type="http://schemas.openxmlformats.org/officeDocument/2006/relationships/presProps" Target="presProps.xml"/><Relationship Id="rId2" Type="http://schemas.openxmlformats.org/officeDocument/2006/relationships/customXml" Target="../customXml/item2.xml"/><Relationship Id="rId70" Type="http://customschemas.google.com/relationships/presentationmetadata" Target="meta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74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54BC9-84EC-4DC1-ADCE-D639978211F0}" type="datetimeFigureOut">
              <a:rPr lang="it-IT" smtClean="0"/>
              <a:t>30/05/26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85a Assemblea, 19 maggio 2025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05385-8B88-4D7B-B4ED-3717A7A3D6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28714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/>
              <a:t>85a Assemblea, 19 maggio 2025</a:t>
            </a:r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5655483"/>
      </p:ext>
    </p:extLst>
  </p:cSld>
  <p:clrMap bg1="lt1" tx1="dk1" bg2="dk2" tx2="lt2" accent1="accent1" accent2="accent2" accent3="accent3" accent4="accent4" accent5="accent5" accent6="accent6" hlink="hlink" folHlink="folHlink"/>
  <p:hf hd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" name="Google Shape;81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it-IT"/>
              <a:t>85a Assemblea, 19 maggio 2025</a:t>
            </a:r>
          </a:p>
        </p:txBody>
      </p:sp>
    </p:spTree>
    <p:extLst>
      <p:ext uri="{BB962C8B-B14F-4D97-AF65-F5344CB8AC3E}">
        <p14:creationId xmlns:p14="http://schemas.microsoft.com/office/powerpoint/2010/main" val="1348481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1" name="Google Shape;9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Segnaposto piè di pagina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it-IT"/>
              <a:t>85a Assemblea, 19 maggio 2025</a:t>
            </a:r>
          </a:p>
        </p:txBody>
      </p:sp>
    </p:spTree>
    <p:extLst>
      <p:ext uri="{BB962C8B-B14F-4D97-AF65-F5344CB8AC3E}">
        <p14:creationId xmlns:p14="http://schemas.microsoft.com/office/powerpoint/2010/main" val="210675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C6277F31-848A-CB8B-C8E5-A9D3D9CB7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7:notes">
            <a:extLst>
              <a:ext uri="{FF2B5EF4-FFF2-40B4-BE49-F238E27FC236}">
                <a16:creationId xmlns:a16="http://schemas.microsoft.com/office/drawing/2014/main" id="{A78E0C0B-1627-0B5A-57C6-763071187D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1" name="Google Shape;91;p47:notes">
            <a:extLst>
              <a:ext uri="{FF2B5EF4-FFF2-40B4-BE49-F238E27FC236}">
                <a16:creationId xmlns:a16="http://schemas.microsoft.com/office/drawing/2014/main" id="{AC231F1B-7BE0-F41A-CBB9-1BA6450EAA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3C26BF43-9427-E239-2BF1-91EE53C9E32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it-IT"/>
              <a:t>85a Assemblea, 19 maggio 2025</a:t>
            </a:r>
          </a:p>
        </p:txBody>
      </p:sp>
    </p:spTree>
    <p:extLst>
      <p:ext uri="{BB962C8B-B14F-4D97-AF65-F5344CB8AC3E}">
        <p14:creationId xmlns:p14="http://schemas.microsoft.com/office/powerpoint/2010/main" val="1333821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A8998064-59EA-9AA4-5512-57484C7C2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7:notes">
            <a:extLst>
              <a:ext uri="{FF2B5EF4-FFF2-40B4-BE49-F238E27FC236}">
                <a16:creationId xmlns:a16="http://schemas.microsoft.com/office/drawing/2014/main" id="{081AC607-7BC7-B0A8-A69C-BA2F377CEA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1" name="Google Shape;91;p47:notes">
            <a:extLst>
              <a:ext uri="{FF2B5EF4-FFF2-40B4-BE49-F238E27FC236}">
                <a16:creationId xmlns:a16="http://schemas.microsoft.com/office/drawing/2014/main" id="{95DF1E62-2DE6-5C0E-AFD5-7778D7A850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7928E1EC-E286-86AB-9D6B-05D97BE118E8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it-IT"/>
              <a:t>85a Assemblea, 19 maggio 2025</a:t>
            </a:r>
          </a:p>
        </p:txBody>
      </p:sp>
    </p:spTree>
    <p:extLst>
      <p:ext uri="{BB962C8B-B14F-4D97-AF65-F5344CB8AC3E}">
        <p14:creationId xmlns:p14="http://schemas.microsoft.com/office/powerpoint/2010/main" val="580668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9AC4588E-0005-D71C-9098-2031170A8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7:notes">
            <a:extLst>
              <a:ext uri="{FF2B5EF4-FFF2-40B4-BE49-F238E27FC236}">
                <a16:creationId xmlns:a16="http://schemas.microsoft.com/office/drawing/2014/main" id="{AFE76386-44E4-7F6B-FEA6-31A2ECC9CE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1" name="Google Shape;91;p47:notes">
            <a:extLst>
              <a:ext uri="{FF2B5EF4-FFF2-40B4-BE49-F238E27FC236}">
                <a16:creationId xmlns:a16="http://schemas.microsoft.com/office/drawing/2014/main" id="{354F020C-7858-D0B2-FBA2-2DBF54FB5E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D7C5F3E7-A797-21B9-778C-46FB56E4C966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it-IT"/>
              <a:t>85a Assemblea, 19 maggio 2025</a:t>
            </a:r>
          </a:p>
        </p:txBody>
      </p:sp>
    </p:spTree>
    <p:extLst>
      <p:ext uri="{BB962C8B-B14F-4D97-AF65-F5344CB8AC3E}">
        <p14:creationId xmlns:p14="http://schemas.microsoft.com/office/powerpoint/2010/main" val="2526878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3AD78E1C-3448-013E-3E9A-6C373D944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7:notes">
            <a:extLst>
              <a:ext uri="{FF2B5EF4-FFF2-40B4-BE49-F238E27FC236}">
                <a16:creationId xmlns:a16="http://schemas.microsoft.com/office/drawing/2014/main" id="{CE526217-BA4C-02B0-B11C-B253144DDD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1" name="Google Shape;91;p47:notes">
            <a:extLst>
              <a:ext uri="{FF2B5EF4-FFF2-40B4-BE49-F238E27FC236}">
                <a16:creationId xmlns:a16="http://schemas.microsoft.com/office/drawing/2014/main" id="{BBCF4AEC-D1C4-FCBA-EBA7-EE32E79180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A1AD1517-74AC-CA22-41A8-8BC1AC0DA038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it-IT"/>
              <a:t>85a Assemblea, 19 maggio 2025</a:t>
            </a:r>
          </a:p>
        </p:txBody>
      </p:sp>
    </p:spTree>
    <p:extLst>
      <p:ext uri="{BB962C8B-B14F-4D97-AF65-F5344CB8AC3E}">
        <p14:creationId xmlns:p14="http://schemas.microsoft.com/office/powerpoint/2010/main" val="2677377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3627A7DD-1C2D-BB06-02D1-57834AE5A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7:notes">
            <a:extLst>
              <a:ext uri="{FF2B5EF4-FFF2-40B4-BE49-F238E27FC236}">
                <a16:creationId xmlns:a16="http://schemas.microsoft.com/office/drawing/2014/main" id="{B88019B6-ED87-3204-2E07-5B257325AE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" name="Google Shape;91;p47:notes">
            <a:extLst>
              <a:ext uri="{FF2B5EF4-FFF2-40B4-BE49-F238E27FC236}">
                <a16:creationId xmlns:a16="http://schemas.microsoft.com/office/drawing/2014/main" id="{BFE73B25-2545-7ECE-EDE6-F2997C0519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40AE97CB-5C80-F5BF-7652-7DD98750DA04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it-IT"/>
              <a:t>85a Assemblea, 19 maggio 2025</a:t>
            </a:r>
          </a:p>
        </p:txBody>
      </p:sp>
    </p:spTree>
    <p:extLst>
      <p:ext uri="{BB962C8B-B14F-4D97-AF65-F5344CB8AC3E}">
        <p14:creationId xmlns:p14="http://schemas.microsoft.com/office/powerpoint/2010/main" val="2082280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8" name="Google Shape;18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it-IT">
                <a:solidFill>
                  <a:schemeClr val="bg2"/>
                </a:solidFill>
              </a:rPr>
              <a:t>87a Assemblea, 8 giugno 2026</a:t>
            </a:r>
            <a:endParaRPr lang="it-IT" dirty="0"/>
          </a:p>
        </p:txBody>
      </p:sp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" name="Google Shape;24;p3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5" name="Google Shape;25;p3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" name="Google Shape;26;p3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7" name="Google Shape;27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it-IT"/>
              <a:t>87a Assemblea, 8 giugno 2026</a:t>
            </a:r>
            <a:endParaRPr/>
          </a:p>
        </p:txBody>
      </p:sp>
      <p:sp>
        <p:nvSpPr>
          <p:cNvPr id="29" name="Google Shape;29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it-IT"/>
              <a:t>87a Assemblea, 8 giugno 2026</a:t>
            </a:r>
            <a:endParaRPr/>
          </a:p>
        </p:txBody>
      </p:sp>
      <p:sp>
        <p:nvSpPr>
          <p:cNvPr id="34" name="Google Shape;34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8" name="Google Shape;38;p4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9" name="Google Shape;39;p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it-IT"/>
              <a:t>87a Assemblea, 8 giugno 2026</a:t>
            </a:r>
            <a:endParaRPr/>
          </a:p>
        </p:txBody>
      </p:sp>
      <p:sp>
        <p:nvSpPr>
          <p:cNvPr id="41" name="Google Shape;41;p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4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it-IT"/>
              <a:t>87a Assemblea, 8 giugno 2026</a:t>
            </a:r>
            <a:endParaRPr/>
          </a:p>
        </p:txBody>
      </p:sp>
      <p:sp>
        <p:nvSpPr>
          <p:cNvPr id="48" name="Google Shape;48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3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it-IT"/>
              <a:t>87a Assemblea, 8 giugno 2026</a:t>
            </a:r>
            <a:endParaRPr/>
          </a:p>
        </p:txBody>
      </p:sp>
      <p:sp>
        <p:nvSpPr>
          <p:cNvPr id="54" name="Google Shape;54;p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itleAndTx">
  <p:cSld name="VERTICAL_TITLE_AND_VERTICAL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it-IT"/>
              <a:t>87a Assemblea, 8 giugno 2026</a:t>
            </a:r>
            <a:endParaRPr/>
          </a:p>
        </p:txBody>
      </p:sp>
      <p:sp>
        <p:nvSpPr>
          <p:cNvPr id="60" name="Google Shape;60;p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/>
              <a:t>87a Assemblea, 8 giugno 2026</a:t>
            </a:r>
            <a:endParaRPr dirty="0"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46" descr="Ita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078" y="287884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46"/>
          <p:cNvSpPr txBox="1"/>
          <p:nvPr/>
        </p:nvSpPr>
        <p:spPr>
          <a:xfrm>
            <a:off x="79513" y="2793009"/>
            <a:ext cx="4584591" cy="2531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257175" marR="0" lvl="1" indent="-2571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1600" b="0" i="0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Annalisa Bardelli, </a:t>
            </a:r>
            <a:r>
              <a:rPr lang="it-IT" sz="1600" b="0" i="1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Università degli studi di Bergamo</a:t>
            </a:r>
            <a:endParaRPr sz="1600" dirty="0">
              <a:latin typeface="+mn-lt"/>
            </a:endParaRPr>
          </a:p>
          <a:p>
            <a:pPr marL="257175" marR="0" lvl="1" indent="-2571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1600" b="0" i="0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Paola </a:t>
            </a:r>
            <a:r>
              <a:rPr lang="it-IT" sz="1600" b="0" i="0" u="none" strike="noStrike" cap="none" dirty="0" err="1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Caiffi</a:t>
            </a:r>
            <a:r>
              <a:rPr lang="it-IT" sz="1600" b="0" i="0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, </a:t>
            </a:r>
            <a:r>
              <a:rPr lang="it-IT" sz="1600" b="0" i="1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Università degli studi di Genova</a:t>
            </a:r>
            <a:endParaRPr sz="1600" dirty="0">
              <a:latin typeface="+mn-lt"/>
            </a:endParaRPr>
          </a:p>
          <a:p>
            <a:pPr marL="257175" marR="0" lvl="1" indent="-2571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1600" b="0" i="0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Veronica Cappello, </a:t>
            </a:r>
            <a:r>
              <a:rPr lang="it-IT" sz="1600" b="0" i="1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Università degli studi di Catania</a:t>
            </a:r>
          </a:p>
          <a:p>
            <a:pPr marL="257175" marR="0" lvl="1" indent="-2571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1600" dirty="0">
                <a:latin typeface="+mn-lt"/>
                <a:ea typeface="Calibri"/>
                <a:cs typeface="Calibri"/>
                <a:sym typeface="Calibri"/>
              </a:rPr>
              <a:t>Raffaella </a:t>
            </a:r>
            <a:r>
              <a:rPr lang="it-IT" sz="1600" dirty="0" err="1">
                <a:latin typeface="+mn-lt"/>
                <a:ea typeface="Calibri"/>
                <a:cs typeface="Calibri"/>
                <a:sym typeface="Calibri"/>
              </a:rPr>
              <a:t>Collufio</a:t>
            </a:r>
            <a:r>
              <a:rPr lang="it-IT" sz="1600" i="1" dirty="0">
                <a:latin typeface="+mn-lt"/>
                <a:ea typeface="Calibri"/>
                <a:cs typeface="Calibri"/>
                <a:sym typeface="Calibri"/>
              </a:rPr>
              <a:t>, </a:t>
            </a:r>
            <a:r>
              <a:rPr lang="it-IT" sz="1600" b="0" i="1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Università degli studi di Genova</a:t>
            </a:r>
          </a:p>
          <a:p>
            <a:pPr marL="257175" lvl="1" indent="-257175">
              <a:buSzPts val="2800"/>
              <a:buFont typeface="Arial"/>
              <a:buChar char="•"/>
            </a:pPr>
            <a:r>
              <a:rPr lang="it-IT" sz="1600">
                <a:latin typeface="+mn-lt"/>
                <a:cs typeface="Calibri"/>
                <a:sym typeface="Calibri"/>
              </a:rPr>
              <a:t>Elena </a:t>
            </a:r>
            <a:r>
              <a:rPr lang="it-IT" sz="1600" dirty="0">
                <a:latin typeface="+mn-lt"/>
                <a:cs typeface="Calibri"/>
                <a:sym typeface="Calibri"/>
              </a:rPr>
              <a:t>De Pasquale</a:t>
            </a:r>
            <a:r>
              <a:rPr lang="it-IT" sz="1600" i="1" dirty="0">
                <a:latin typeface="+mn-lt"/>
                <a:cs typeface="Calibri"/>
                <a:sym typeface="Calibri"/>
              </a:rPr>
              <a:t>, Università di Roma Tre</a:t>
            </a:r>
          </a:p>
          <a:p>
            <a:pPr marL="257175" lvl="1" indent="-257175">
              <a:buSzPts val="2800"/>
              <a:buFont typeface="Arial"/>
              <a:buChar char="•"/>
            </a:pPr>
            <a:r>
              <a:rPr lang="it-IT" sz="1600" dirty="0">
                <a:cs typeface="Calibri"/>
                <a:sym typeface="Calibri"/>
              </a:rPr>
              <a:t>Duccio Di Blasi</a:t>
            </a:r>
            <a:r>
              <a:rPr lang="it-IT" sz="1600" i="1" dirty="0">
                <a:cs typeface="Calibri"/>
                <a:sym typeface="Calibri"/>
              </a:rPr>
              <a:t>, Università di Siena</a:t>
            </a:r>
            <a:endParaRPr lang="it-IT" sz="1600" dirty="0">
              <a:ea typeface="Calibri"/>
              <a:cs typeface="Calibri"/>
              <a:sym typeface="Calibri"/>
            </a:endParaRPr>
          </a:p>
          <a:p>
            <a:pPr marL="257175" lvl="1" indent="-257175">
              <a:buSzPts val="2800"/>
              <a:buFont typeface="Arial"/>
              <a:buChar char="•"/>
            </a:pPr>
            <a:endParaRPr lang="it-IT" sz="1600" i="1" dirty="0">
              <a:latin typeface="+mn-lt"/>
              <a:cs typeface="Calibri"/>
              <a:sym typeface="Calibri"/>
            </a:endParaRPr>
          </a:p>
        </p:txBody>
      </p:sp>
      <p:sp>
        <p:nvSpPr>
          <p:cNvPr id="85" name="Google Shape;85;p46"/>
          <p:cNvSpPr txBox="1">
            <a:spLocks noGrp="1"/>
          </p:cNvSpPr>
          <p:nvPr>
            <p:ph type="ftr" idx="11"/>
          </p:nvPr>
        </p:nvSpPr>
        <p:spPr>
          <a:xfrm>
            <a:off x="1673271" y="6433194"/>
            <a:ext cx="553481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r>
              <a:rPr lang="it-IT" sz="1400">
                <a:solidFill>
                  <a:schemeClr val="bg2"/>
                </a:solidFill>
                <a:latin typeface="+mn-lt"/>
              </a:rPr>
              <a:t>87</a:t>
            </a:r>
            <a:r>
              <a:rPr lang="it-IT" sz="1400" baseline="30000">
                <a:solidFill>
                  <a:schemeClr val="bg2"/>
                </a:solidFill>
                <a:latin typeface="+mn-lt"/>
              </a:rPr>
              <a:t>a</a:t>
            </a:r>
            <a:r>
              <a:rPr lang="it-IT" sz="1400">
                <a:solidFill>
                  <a:schemeClr val="bg2"/>
                </a:solidFill>
                <a:latin typeface="+mn-lt"/>
              </a:rPr>
              <a:t> </a:t>
            </a:r>
            <a:r>
              <a:rPr lang="it-IT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Assemblea</a:t>
            </a:r>
            <a:r>
              <a:rPr lang="it-IT" sz="1400">
                <a:solidFill>
                  <a:schemeClr val="bg2"/>
                </a:solidFill>
                <a:latin typeface="+mn-lt"/>
              </a:rPr>
              <a:t>, 8 giugno 2026</a:t>
            </a:r>
            <a:endParaRPr lang="it-IT" sz="14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86" name="Google Shape;86;p46"/>
          <p:cNvSpPr txBox="1"/>
          <p:nvPr/>
        </p:nvSpPr>
        <p:spPr>
          <a:xfrm>
            <a:off x="272403" y="847590"/>
            <a:ext cx="7129810" cy="676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Calibri"/>
              <a:buNone/>
            </a:pPr>
            <a:r>
              <a:rPr lang="it-IT" sz="2800" b="1" i="0" u="none" strike="noStrike" cap="none" dirty="0">
                <a:solidFill>
                  <a:srgbClr val="244061"/>
                </a:solidFill>
                <a:latin typeface="+mj-lt"/>
                <a:ea typeface="Arial"/>
                <a:cs typeface="Arial"/>
                <a:sym typeface="Arial"/>
              </a:rPr>
              <a:t>Attività</a:t>
            </a:r>
            <a:r>
              <a:rPr lang="it-IT" sz="2800" b="1" i="0" u="none" strike="noStrike" cap="none" dirty="0">
                <a:solidFill>
                  <a:srgbClr val="244061"/>
                </a:solidFill>
                <a:latin typeface="+mn-lt"/>
                <a:ea typeface="Arial"/>
                <a:cs typeface="Arial"/>
                <a:sym typeface="Arial"/>
              </a:rPr>
              <a:t> dei Gruppi di Lavoro: </a:t>
            </a:r>
            <a:r>
              <a:rPr lang="it-IT" sz="2800" b="1" i="0" u="none" strike="noStrike" cap="none" dirty="0">
                <a:solidFill>
                  <a:srgbClr val="0070C0"/>
                </a:solidFill>
                <a:latin typeface="+mn-lt"/>
                <a:ea typeface="Calibri"/>
                <a:cs typeface="Calibri"/>
                <a:sym typeface="Calibri"/>
              </a:rPr>
              <a:t>Alma Digital</a:t>
            </a:r>
            <a:r>
              <a:rPr lang="it-IT" sz="2800" b="1" i="0" u="none" strike="noStrike" cap="none" dirty="0">
                <a:solidFill>
                  <a:srgbClr val="244061"/>
                </a:solidFill>
                <a:latin typeface="+mn-lt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 dirty="0">
              <a:solidFill>
                <a:srgbClr val="24406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6"/>
          <p:cNvSpPr txBox="1"/>
          <p:nvPr/>
        </p:nvSpPr>
        <p:spPr>
          <a:xfrm>
            <a:off x="4664104" y="2795864"/>
            <a:ext cx="4362415" cy="3023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257175" lvl="3" indent="-257175">
              <a:buSzPts val="2800"/>
              <a:buFont typeface="Arial"/>
              <a:buChar char="•"/>
            </a:pPr>
            <a:r>
              <a:rPr lang="it-IT" sz="1600" b="0" i="0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Agatella Maria Faro, </a:t>
            </a:r>
            <a:r>
              <a:rPr lang="it-IT" sz="1600" b="0" i="1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Università degli studi di Catania</a:t>
            </a:r>
            <a:endParaRPr lang="it-IT" sz="1600" dirty="0">
              <a:latin typeface="+mn-lt"/>
              <a:ea typeface="Calibri"/>
            </a:endParaRPr>
          </a:p>
          <a:p>
            <a:pPr marL="257175" lvl="3" indent="-257175">
              <a:buSzPts val="2800"/>
              <a:buFont typeface="Arial"/>
              <a:buChar char="•"/>
            </a:pPr>
            <a:r>
              <a:rPr lang="it-IT" sz="1600" b="0" i="0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Gi</a:t>
            </a:r>
            <a:r>
              <a:rPr lang="it-IT" sz="1600" dirty="0">
                <a:latin typeface="+mn-lt"/>
                <a:ea typeface="Calibri"/>
                <a:cs typeface="Calibri"/>
                <a:sym typeface="Calibri"/>
              </a:rPr>
              <a:t>ulia La Versa, </a:t>
            </a:r>
            <a:r>
              <a:rPr lang="it-IT" sz="1600" i="1" dirty="0">
                <a:latin typeface="+mn-lt"/>
                <a:ea typeface="Calibri"/>
                <a:cs typeface="Calibri"/>
                <a:sym typeface="Calibri"/>
              </a:rPr>
              <a:t>Università di Siena</a:t>
            </a:r>
            <a:endParaRPr lang="it-IT" sz="1600" b="0" i="1" u="none" strike="noStrike" cap="none" dirty="0">
              <a:solidFill>
                <a:srgbClr val="000000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257175" marR="0" lvl="3" indent="-257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1600">
                <a:latin typeface="+mn-lt"/>
                <a:cs typeface="Calibri"/>
                <a:sym typeface="Calibri"/>
              </a:rPr>
              <a:t>Cristina </a:t>
            </a:r>
            <a:r>
              <a:rPr lang="it-IT" sz="1600" dirty="0">
                <a:latin typeface="+mn-lt"/>
                <a:cs typeface="Calibri"/>
                <a:sym typeface="Calibri"/>
              </a:rPr>
              <a:t>Silvani</a:t>
            </a:r>
            <a:r>
              <a:rPr lang="it-IT" sz="1600" i="1" dirty="0">
                <a:latin typeface="+mn-lt"/>
                <a:cs typeface="Calibri"/>
                <a:sym typeface="Calibri"/>
              </a:rPr>
              <a:t>, Università Bocconi</a:t>
            </a:r>
            <a:endParaRPr sz="1600" dirty="0">
              <a:latin typeface="+mn-lt"/>
            </a:endParaRPr>
          </a:p>
          <a:p>
            <a:pPr marL="257175" marR="0" lvl="3" indent="-257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1600" b="0" i="0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Valeria Valenti, </a:t>
            </a:r>
            <a:r>
              <a:rPr lang="it-IT" sz="1600" b="0" i="1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Università degli studi di Bergamo</a:t>
            </a:r>
          </a:p>
          <a:p>
            <a:pPr marL="257175" lvl="3" indent="-257175">
              <a:buSzPts val="2800"/>
              <a:buFont typeface="Arial"/>
              <a:buChar char="•"/>
            </a:pPr>
            <a:r>
              <a:rPr lang="it-IT" sz="1600" dirty="0">
                <a:latin typeface="+mn-lt"/>
                <a:ea typeface="Calibri"/>
                <a:cs typeface="Calibri"/>
              </a:rPr>
              <a:t>Maria Giovanna </a:t>
            </a:r>
            <a:r>
              <a:rPr lang="it-IT" sz="1600" dirty="0" err="1">
                <a:latin typeface="+mn-lt"/>
                <a:ea typeface="Calibri"/>
                <a:cs typeface="Calibri"/>
              </a:rPr>
              <a:t>Spissu</a:t>
            </a:r>
            <a:r>
              <a:rPr lang="it-IT" sz="1600" dirty="0">
                <a:latin typeface="+mn-lt"/>
                <a:ea typeface="Calibri"/>
                <a:cs typeface="Calibri"/>
              </a:rPr>
              <a:t>, </a:t>
            </a:r>
            <a:r>
              <a:rPr lang="it-IT" sz="1600" i="1" dirty="0">
                <a:latin typeface="+mn-lt"/>
                <a:ea typeface="Calibri"/>
                <a:cs typeface="Calibri"/>
              </a:rPr>
              <a:t>Università di Sassari</a:t>
            </a:r>
          </a:p>
          <a:p>
            <a:pPr marL="257175" lvl="3" indent="-257175">
              <a:buSzPts val="2800"/>
              <a:buFont typeface="Arial"/>
              <a:buChar char="•"/>
            </a:pPr>
            <a:r>
              <a:rPr lang="it-IT" sz="1600" dirty="0">
                <a:latin typeface="+mn-lt"/>
                <a:ea typeface="Calibri"/>
                <a:cs typeface="Calibri"/>
              </a:rPr>
              <a:t>Francesca </a:t>
            </a:r>
            <a:r>
              <a:rPr lang="it-IT" sz="1600" dirty="0" err="1">
                <a:latin typeface="+mn-lt"/>
                <a:ea typeface="Calibri"/>
                <a:cs typeface="Calibri"/>
              </a:rPr>
              <a:t>Montichiara</a:t>
            </a:r>
            <a:r>
              <a:rPr lang="it-IT" sz="1600" dirty="0">
                <a:latin typeface="+mn-lt"/>
                <a:ea typeface="Calibri"/>
                <a:cs typeface="Calibri"/>
              </a:rPr>
              <a:t>, </a:t>
            </a:r>
            <a:r>
              <a:rPr lang="it-IT" sz="1600" i="1" dirty="0">
                <a:latin typeface="+mn-lt"/>
                <a:ea typeface="Calibri"/>
                <a:cs typeface="Calibri"/>
              </a:rPr>
              <a:t>Università di Sassari</a:t>
            </a:r>
          </a:p>
          <a:p>
            <a:pPr marL="257175" lvl="1" indent="-257175">
              <a:buSzPts val="2800"/>
              <a:buFont typeface="Arial"/>
              <a:buChar char="•"/>
            </a:pPr>
            <a:r>
              <a:rPr lang="it-IT" sz="1600" dirty="0">
                <a:cs typeface="Calibri"/>
              </a:rPr>
              <a:t>Francesca </a:t>
            </a:r>
            <a:r>
              <a:rPr lang="it-IT" sz="1600" dirty="0" err="1">
                <a:cs typeface="Calibri"/>
              </a:rPr>
              <a:t>Madrau</a:t>
            </a:r>
            <a:r>
              <a:rPr lang="it-IT" sz="1600" dirty="0">
                <a:cs typeface="Calibri"/>
              </a:rPr>
              <a:t>, </a:t>
            </a:r>
            <a:r>
              <a:rPr lang="it-IT" sz="1600" i="1" dirty="0">
                <a:cs typeface="Calibri"/>
              </a:rPr>
              <a:t>Università di Sassari</a:t>
            </a:r>
          </a:p>
          <a:p>
            <a:pPr marL="257175" marR="0" lvl="3" indent="-257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endParaRPr sz="1600" dirty="0">
              <a:latin typeface="+mn-lt"/>
            </a:endParaRPr>
          </a:p>
        </p:txBody>
      </p:sp>
      <p:sp>
        <p:nvSpPr>
          <p:cNvPr id="88" name="Google Shape;88;p46"/>
          <p:cNvSpPr txBox="1"/>
          <p:nvPr/>
        </p:nvSpPr>
        <p:spPr>
          <a:xfrm>
            <a:off x="339078" y="1502994"/>
            <a:ext cx="7528032" cy="777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 u="none" strike="noStrike" cap="none" dirty="0">
                <a:solidFill>
                  <a:srgbClr val="0070C0"/>
                </a:solidFill>
                <a:latin typeface="+mn-lt"/>
                <a:ea typeface="Calibri"/>
                <a:cs typeface="Calibri"/>
                <a:sym typeface="Calibri"/>
              </a:rPr>
              <a:t>Componenti</a:t>
            </a:r>
            <a:endParaRPr sz="1600" b="0" i="0" u="none" strike="noStrike" cap="none" dirty="0">
              <a:solidFill>
                <a:srgbClr val="000000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b="1" i="0" u="none" strike="noStrike" cap="none" dirty="0">
              <a:solidFill>
                <a:srgbClr val="000000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Leonardo Bassanini, </a:t>
            </a:r>
            <a:r>
              <a:rPr lang="it-IT" sz="1600" b="1" i="1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Università degli studi di Milano</a:t>
            </a:r>
            <a:r>
              <a:rPr lang="it-IT" sz="1600" b="1" i="0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 (coordinatore)</a:t>
            </a:r>
            <a:endParaRPr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418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47" descr="Ita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078" y="287884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47"/>
          <p:cNvSpPr txBox="1">
            <a:spLocks noGrp="1"/>
          </p:cNvSpPr>
          <p:nvPr>
            <p:ph type="ftr" idx="11"/>
          </p:nvPr>
        </p:nvSpPr>
        <p:spPr>
          <a:xfrm>
            <a:off x="1673271" y="6433194"/>
            <a:ext cx="553481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r>
              <a:rPr lang="it-IT" sz="1400">
                <a:solidFill>
                  <a:schemeClr val="bg2"/>
                </a:solidFill>
              </a:rPr>
              <a:t>87a Assemblea, 8 giugno 2026</a:t>
            </a:r>
            <a:endParaRPr lang="it-IT" sz="1400" dirty="0">
              <a:solidFill>
                <a:schemeClr val="bg2"/>
              </a:solidFill>
            </a:endParaRPr>
          </a:p>
        </p:txBody>
      </p:sp>
      <p:sp>
        <p:nvSpPr>
          <p:cNvPr id="95" name="Google Shape;95;p47"/>
          <p:cNvSpPr txBox="1"/>
          <p:nvPr/>
        </p:nvSpPr>
        <p:spPr>
          <a:xfrm>
            <a:off x="339078" y="1023937"/>
            <a:ext cx="7129810" cy="676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850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Calibri"/>
              <a:buNone/>
            </a:pPr>
            <a:r>
              <a:rPr lang="it-IT" sz="3200" b="1" i="0" u="none" strike="noStrike" cap="none" dirty="0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Lavoro: </a:t>
            </a:r>
            <a:r>
              <a:rPr lang="it-IT" sz="3100" b="1" dirty="0">
                <a:solidFill>
                  <a:srgbClr val="0070C0"/>
                </a:solidFill>
                <a:latin typeface="+mn-lt"/>
                <a:ea typeface="Calibri"/>
                <a:cs typeface="Calibri"/>
                <a:sym typeface="Calibri"/>
              </a:rPr>
              <a:t>Alma Digital </a:t>
            </a:r>
            <a:r>
              <a:rPr lang="it-IT" sz="3100" b="1" dirty="0">
                <a:solidFill>
                  <a:srgbClr val="0070C0"/>
                </a:solidFill>
                <a:latin typeface="+mn-lt"/>
                <a:ea typeface="Calibri"/>
                <a:cs typeface="Calibri"/>
              </a:rPr>
              <a:t> </a:t>
            </a:r>
            <a:endParaRPr sz="3100" b="1" dirty="0">
              <a:solidFill>
                <a:srgbClr val="0070C0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96" name="Google Shape;96;p47"/>
          <p:cNvSpPr txBox="1"/>
          <p:nvPr/>
        </p:nvSpPr>
        <p:spPr>
          <a:xfrm>
            <a:off x="339078" y="1927928"/>
            <a:ext cx="7924880" cy="4277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>
                <a:solidFill>
                  <a:srgbClr val="0070C0"/>
                </a:solidFill>
                <a:latin typeface="+mn-lt"/>
                <a:ea typeface="Calibri"/>
                <a:cs typeface="Calibri"/>
                <a:sym typeface="Calibri"/>
              </a:rPr>
              <a:t>Attività</a:t>
            </a:r>
            <a:r>
              <a:rPr lang="it-IT" sz="28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1. </a:t>
            </a:r>
            <a:r>
              <a:rPr lang="it-IT" sz="2800" b="1">
                <a:solidFill>
                  <a:srgbClr val="0070C0"/>
                </a:solidFill>
                <a:latin typeface="+mn-lt"/>
                <a:cs typeface="Calibri"/>
                <a:sym typeface="Calibri"/>
              </a:rPr>
              <a:t>semestre 2026</a:t>
            </a:r>
            <a:endParaRPr lang="it-IT" sz="2800" b="1" dirty="0">
              <a:solidFill>
                <a:srgbClr val="0070C0"/>
              </a:solidFill>
              <a:latin typeface="+mn-lt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 b="1" i="0" u="none" strike="noStrike" cap="none">
                <a:solidFill>
                  <a:srgbClr val="000000"/>
                </a:solidFill>
                <a:latin typeface="+mj-lt"/>
                <a:ea typeface="Calibri"/>
                <a:cs typeface="Calibri"/>
                <a:sym typeface="Calibri"/>
              </a:rPr>
              <a:t>Monitoraggio del modulo Alma Digital e analisi delle collezioni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2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4572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2000">
                <a:latin typeface="+mn-lt"/>
                <a:cs typeface="Calibri"/>
                <a:sym typeface="Calibri"/>
              </a:rPr>
              <a:t>reportistica sull’uso delle collezioni digitali, con avvio di riflessioni su modalità di rappresentazione e criticità interpretative dei dati </a:t>
            </a:r>
          </a:p>
          <a:p>
            <a:pPr marL="457200" indent="-4572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2000">
                <a:latin typeface="+mn-lt"/>
                <a:cs typeface="Calibri"/>
                <a:sym typeface="Calibri"/>
              </a:rPr>
              <a:t>verifica della qualità e coerenza dei dati, anche a fronte di discrepanze rilevate nelle statistiche</a:t>
            </a:r>
          </a:p>
          <a:p>
            <a:pPr marL="457200" indent="-4572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2000">
                <a:latin typeface="+mn-lt"/>
                <a:cs typeface="Calibri"/>
                <a:sym typeface="Calibri"/>
              </a:rPr>
              <a:t>approfondimento di funzionalità quali OCR e riconoscimento del testo, con esiti differenziati a seconda dei materiali</a:t>
            </a:r>
            <a:endParaRPr lang="it-IT" sz="2000">
              <a:latin typeface="+mn-lt"/>
              <a:ea typeface="Arimo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it-IT" sz="2000">
              <a:latin typeface="+mn-lt"/>
              <a:ea typeface="Arimo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sz="2000" b="0" i="0" u="none" strike="noStrike" cap="none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  <p:extLst>
      <p:ext uri="{BB962C8B-B14F-4D97-AF65-F5344CB8AC3E}">
        <p14:creationId xmlns:p14="http://schemas.microsoft.com/office/powerpoint/2010/main" val="1245375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>
          <a:extLst>
            <a:ext uri="{FF2B5EF4-FFF2-40B4-BE49-F238E27FC236}">
              <a16:creationId xmlns:a16="http://schemas.microsoft.com/office/drawing/2014/main" id="{8B2B4A95-EB52-1FF9-0744-8F2241E32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47" descr="Itale">
            <a:extLst>
              <a:ext uri="{FF2B5EF4-FFF2-40B4-BE49-F238E27FC236}">
                <a16:creationId xmlns:a16="http://schemas.microsoft.com/office/drawing/2014/main" id="{1452B612-66AB-2592-78AF-08C9D46FAFC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078" y="287884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47">
            <a:extLst>
              <a:ext uri="{FF2B5EF4-FFF2-40B4-BE49-F238E27FC236}">
                <a16:creationId xmlns:a16="http://schemas.microsoft.com/office/drawing/2014/main" id="{AA9CB798-6D56-9FC2-1CBA-51A04D66FB95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673271" y="6433194"/>
            <a:ext cx="553481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r>
              <a:rPr lang="it-IT" sz="1400">
                <a:solidFill>
                  <a:schemeClr val="bg2"/>
                </a:solidFill>
              </a:rPr>
              <a:t>87a Assemblea, 8 giugno 2026</a:t>
            </a:r>
            <a:endParaRPr lang="it-IT" sz="1400" dirty="0">
              <a:solidFill>
                <a:schemeClr val="bg2"/>
              </a:solidFill>
            </a:endParaRPr>
          </a:p>
        </p:txBody>
      </p:sp>
      <p:sp>
        <p:nvSpPr>
          <p:cNvPr id="95" name="Google Shape;95;p47">
            <a:extLst>
              <a:ext uri="{FF2B5EF4-FFF2-40B4-BE49-F238E27FC236}">
                <a16:creationId xmlns:a16="http://schemas.microsoft.com/office/drawing/2014/main" id="{C26EE3AF-96C2-28EC-7CF8-5534A960C928}"/>
              </a:ext>
            </a:extLst>
          </p:cNvPr>
          <p:cNvSpPr txBox="1"/>
          <p:nvPr/>
        </p:nvSpPr>
        <p:spPr>
          <a:xfrm>
            <a:off x="339078" y="1023937"/>
            <a:ext cx="7129810" cy="676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850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Calibri"/>
              <a:buNone/>
            </a:pPr>
            <a:r>
              <a:rPr lang="it-IT" sz="3200" b="1" i="0" u="none" strike="noStrike" cap="none" dirty="0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Lavoro: </a:t>
            </a:r>
            <a:r>
              <a:rPr lang="it-IT" sz="3100" b="1" dirty="0">
                <a:solidFill>
                  <a:srgbClr val="0070C0"/>
                </a:solidFill>
                <a:latin typeface="+mn-lt"/>
                <a:ea typeface="Calibri"/>
                <a:cs typeface="Calibri"/>
                <a:sym typeface="Calibri"/>
              </a:rPr>
              <a:t>Alma Digital </a:t>
            </a:r>
            <a:r>
              <a:rPr lang="it-IT" sz="3100" b="1" dirty="0">
                <a:solidFill>
                  <a:srgbClr val="0070C0"/>
                </a:solidFill>
                <a:latin typeface="+mn-lt"/>
                <a:ea typeface="Calibri"/>
                <a:cs typeface="Calibri"/>
              </a:rPr>
              <a:t> </a:t>
            </a:r>
            <a:endParaRPr sz="3100" b="1" dirty="0">
              <a:solidFill>
                <a:srgbClr val="0070C0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96" name="Google Shape;96;p47">
            <a:extLst>
              <a:ext uri="{FF2B5EF4-FFF2-40B4-BE49-F238E27FC236}">
                <a16:creationId xmlns:a16="http://schemas.microsoft.com/office/drawing/2014/main" id="{D0D9DB4E-94BC-41A4-9A50-665F939EA56E}"/>
              </a:ext>
            </a:extLst>
          </p:cNvPr>
          <p:cNvSpPr txBox="1"/>
          <p:nvPr/>
        </p:nvSpPr>
        <p:spPr>
          <a:xfrm>
            <a:off x="339078" y="1927928"/>
            <a:ext cx="7924880" cy="4277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>
                <a:solidFill>
                  <a:srgbClr val="0070C0"/>
                </a:solidFill>
                <a:latin typeface="+mn-lt"/>
                <a:ea typeface="Calibri"/>
                <a:cs typeface="Calibri"/>
                <a:sym typeface="Calibri"/>
              </a:rPr>
              <a:t>Attività</a:t>
            </a:r>
            <a:r>
              <a:rPr lang="it-IT" sz="28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1. </a:t>
            </a:r>
            <a:r>
              <a:rPr lang="it-IT" sz="2800" b="1">
                <a:solidFill>
                  <a:srgbClr val="0070C0"/>
                </a:solidFill>
                <a:latin typeface="+mn-lt"/>
                <a:cs typeface="Calibri"/>
                <a:sym typeface="Calibri"/>
              </a:rPr>
              <a:t>semestre 2026</a:t>
            </a:r>
            <a:endParaRPr lang="it-IT" sz="2800" b="1" dirty="0">
              <a:solidFill>
                <a:srgbClr val="0070C0"/>
              </a:solidFill>
              <a:latin typeface="+mn-lt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latin typeface="+mj-lt"/>
                <a:cs typeface="Calibri"/>
                <a:sym typeface="Calibri"/>
              </a:rPr>
              <a:t>Condivisione anomalie e partecipazione alla community</a:t>
            </a:r>
          </a:p>
          <a:p>
            <a:pPr marL="457200" lvl="0" indent="-457200">
              <a:lnSpc>
                <a:spcPct val="12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2600">
                <a:latin typeface="+mn-lt"/>
                <a:cs typeface="Calibri"/>
                <a:sym typeface="Calibri"/>
              </a:rPr>
              <a:t>raccolta e discussione di anomalie tecniche e comportamenti non uniformi (viewer, watermark, download, access policy) </a:t>
            </a:r>
          </a:p>
          <a:p>
            <a:pPr marL="457200" lvl="0" indent="-457200">
              <a:lnSpc>
                <a:spcPct val="12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2600">
                <a:latin typeface="+mn-lt"/>
                <a:cs typeface="Calibri"/>
                <a:sym typeface="Calibri"/>
              </a:rPr>
              <a:t>utilizzo degli strumenti di community (Idea Exchange, lista Alma-D / IGeLU)</a:t>
            </a:r>
          </a:p>
          <a:p>
            <a:pPr marL="457200" lvl="0" indent="-457200">
              <a:lnSpc>
                <a:spcPct val="12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2600">
                <a:latin typeface="+mn-lt"/>
                <a:cs typeface="Calibri"/>
                <a:sym typeface="Calibri"/>
              </a:rPr>
              <a:t>Il gruppo ha inoltre seguito il processo di votazione CERV, chiarendone meccanismi e implicazioni.</a:t>
            </a:r>
            <a:endParaRPr sz="2600" dirty="0">
              <a:latin typeface="+mn-lt"/>
              <a:cs typeface="Calibri"/>
              <a:sym typeface="Arimo"/>
            </a:endParaRPr>
          </a:p>
        </p:txBody>
      </p:sp>
    </p:spTree>
    <p:extLst>
      <p:ext uri="{BB962C8B-B14F-4D97-AF65-F5344CB8AC3E}">
        <p14:creationId xmlns:p14="http://schemas.microsoft.com/office/powerpoint/2010/main" val="330182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>
          <a:extLst>
            <a:ext uri="{FF2B5EF4-FFF2-40B4-BE49-F238E27FC236}">
              <a16:creationId xmlns:a16="http://schemas.microsoft.com/office/drawing/2014/main" id="{69727F24-866A-527D-6BE6-869192869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47" descr="Itale">
            <a:extLst>
              <a:ext uri="{FF2B5EF4-FFF2-40B4-BE49-F238E27FC236}">
                <a16:creationId xmlns:a16="http://schemas.microsoft.com/office/drawing/2014/main" id="{E00A1CB5-3514-876D-0828-42AD3D0D9E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078" y="287884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47">
            <a:extLst>
              <a:ext uri="{FF2B5EF4-FFF2-40B4-BE49-F238E27FC236}">
                <a16:creationId xmlns:a16="http://schemas.microsoft.com/office/drawing/2014/main" id="{D403FC32-8AF6-251B-10B5-97356690D7ED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673271" y="6433194"/>
            <a:ext cx="553481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r>
              <a:rPr lang="it-IT" sz="1400">
                <a:solidFill>
                  <a:schemeClr val="bg2"/>
                </a:solidFill>
              </a:rPr>
              <a:t>87a Assemblea, 8 giugno 2026</a:t>
            </a:r>
            <a:endParaRPr lang="it-IT" sz="1400" dirty="0">
              <a:solidFill>
                <a:schemeClr val="bg2"/>
              </a:solidFill>
            </a:endParaRPr>
          </a:p>
        </p:txBody>
      </p:sp>
      <p:sp>
        <p:nvSpPr>
          <p:cNvPr id="95" name="Google Shape;95;p47">
            <a:extLst>
              <a:ext uri="{FF2B5EF4-FFF2-40B4-BE49-F238E27FC236}">
                <a16:creationId xmlns:a16="http://schemas.microsoft.com/office/drawing/2014/main" id="{E4BA745A-1F69-A121-C71E-5995B1CD8CDB}"/>
              </a:ext>
            </a:extLst>
          </p:cNvPr>
          <p:cNvSpPr txBox="1"/>
          <p:nvPr/>
        </p:nvSpPr>
        <p:spPr>
          <a:xfrm>
            <a:off x="339078" y="1023937"/>
            <a:ext cx="7129810" cy="676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850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Calibri"/>
              <a:buNone/>
            </a:pPr>
            <a:r>
              <a:rPr lang="it-IT" sz="3200" b="1" i="0" u="none" strike="noStrike" cap="none" dirty="0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Lavoro: </a:t>
            </a:r>
            <a:r>
              <a:rPr lang="it-IT" sz="3100" b="1" dirty="0">
                <a:solidFill>
                  <a:srgbClr val="0070C0"/>
                </a:solidFill>
                <a:latin typeface="+mn-lt"/>
                <a:ea typeface="Calibri"/>
                <a:cs typeface="Calibri"/>
                <a:sym typeface="Calibri"/>
              </a:rPr>
              <a:t>Alma Digital </a:t>
            </a:r>
            <a:r>
              <a:rPr lang="it-IT" sz="3100" b="1" dirty="0">
                <a:solidFill>
                  <a:srgbClr val="0070C0"/>
                </a:solidFill>
                <a:latin typeface="+mn-lt"/>
                <a:ea typeface="Calibri"/>
                <a:cs typeface="Calibri"/>
              </a:rPr>
              <a:t> </a:t>
            </a:r>
            <a:endParaRPr sz="3100" b="1" dirty="0">
              <a:solidFill>
                <a:srgbClr val="0070C0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96" name="Google Shape;96;p47">
            <a:extLst>
              <a:ext uri="{FF2B5EF4-FFF2-40B4-BE49-F238E27FC236}">
                <a16:creationId xmlns:a16="http://schemas.microsoft.com/office/drawing/2014/main" id="{9C97B30D-51CA-A065-E352-329C093F52E0}"/>
              </a:ext>
            </a:extLst>
          </p:cNvPr>
          <p:cNvSpPr txBox="1"/>
          <p:nvPr/>
        </p:nvSpPr>
        <p:spPr>
          <a:xfrm>
            <a:off x="339078" y="1700272"/>
            <a:ext cx="7924880" cy="4605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500" b="1">
                <a:solidFill>
                  <a:srgbClr val="0070C0"/>
                </a:solidFill>
                <a:latin typeface="+mn-lt"/>
                <a:cs typeface="Calibri"/>
                <a:sym typeface="Calibri"/>
              </a:rPr>
              <a:t>Attività 1. semestre 2026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6500" b="1" dirty="0">
              <a:solidFill>
                <a:srgbClr val="0070C0"/>
              </a:solidFill>
              <a:latin typeface="+mn-lt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500" b="1">
                <a:latin typeface="+mj-lt"/>
                <a:cs typeface="Calibri"/>
                <a:sym typeface="Calibri"/>
              </a:rPr>
              <a:t>Approfondimento evoluzione piattaforma (Specto - NDE)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2800" b="1">
              <a:latin typeface="+mj-lt"/>
              <a:cs typeface="Calibri"/>
              <a:sym typeface="Calibri"/>
            </a:endParaRPr>
          </a:p>
          <a:p>
            <a:pPr marL="457200" indent="-457200">
              <a:lnSpc>
                <a:spcPct val="13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4400">
                <a:latin typeface="+mn-lt"/>
                <a:cs typeface="Calibri"/>
                <a:sym typeface="Calibri"/>
              </a:rPr>
              <a:t>aggiornamento su roadmap e modelli di adozione di Specto, inclusi tempi di rollout</a:t>
            </a:r>
          </a:p>
          <a:p>
            <a:pPr marL="457200" indent="-457200">
              <a:lnSpc>
                <a:spcPct val="13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4400">
                <a:latin typeface="+mn-lt"/>
                <a:cs typeface="Calibri"/>
                <a:sym typeface="Calibri"/>
              </a:rPr>
              <a:t>valutazione delle funzionalità: riconoscimento entità e metadata assistant; online exhibitions e gestione collezioni</a:t>
            </a:r>
          </a:p>
          <a:p>
            <a:pPr marL="457200" indent="-457200">
              <a:lnSpc>
                <a:spcPct val="13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4400">
                <a:latin typeface="+mn-lt"/>
                <a:cs typeface="Calibri"/>
                <a:sym typeface="Calibri"/>
              </a:rPr>
              <a:t>analisi critica del nuovo ecosistema (Specto - NDE): criticità di visualizzazione ed esposizione (</a:t>
            </a:r>
            <a:r>
              <a:rPr lang="it-IT" sz="4400">
                <a:cs typeface="Calibri"/>
                <a:sym typeface="Calibri"/>
              </a:rPr>
              <a:t>differenze tra formati)</a:t>
            </a:r>
            <a:endParaRPr lang="it-IT" sz="4400">
              <a:latin typeface="+mn-lt"/>
              <a:cs typeface="Calibri"/>
              <a:sym typeface="Calibri"/>
            </a:endParaRPr>
          </a:p>
          <a:p>
            <a:pPr marL="457200" indent="-457200">
              <a:lnSpc>
                <a:spcPct val="13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4400">
                <a:latin typeface="+mn-lt"/>
                <a:cs typeface="Calibri"/>
                <a:sym typeface="Calibri"/>
              </a:rPr>
              <a:t>limiti su prestito digitale controllato</a:t>
            </a:r>
          </a:p>
          <a:p>
            <a:pPr marL="457200" indent="-457200">
              <a:lnSpc>
                <a:spcPct val="13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4400">
                <a:latin typeface="+mn-lt"/>
                <a:cs typeface="Calibri"/>
                <a:sym typeface="Calibri"/>
              </a:rPr>
              <a:t>Sono stati inoltre discussi aspetti tecnici avanzati (OCR Tesseract, strutturazione XML, integrazione viewer)</a:t>
            </a:r>
            <a:endParaRPr sz="4400" dirty="0">
              <a:latin typeface="+mn-lt"/>
              <a:cs typeface="Calibri"/>
              <a:sym typeface="Arimo"/>
            </a:endParaRPr>
          </a:p>
        </p:txBody>
      </p:sp>
    </p:spTree>
    <p:extLst>
      <p:ext uri="{BB962C8B-B14F-4D97-AF65-F5344CB8AC3E}">
        <p14:creationId xmlns:p14="http://schemas.microsoft.com/office/powerpoint/2010/main" val="3270526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>
          <a:extLst>
            <a:ext uri="{FF2B5EF4-FFF2-40B4-BE49-F238E27FC236}">
              <a16:creationId xmlns:a16="http://schemas.microsoft.com/office/drawing/2014/main" id="{069B3501-9040-D0AA-8C3F-A3C5B7208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47" descr="Itale">
            <a:extLst>
              <a:ext uri="{FF2B5EF4-FFF2-40B4-BE49-F238E27FC236}">
                <a16:creationId xmlns:a16="http://schemas.microsoft.com/office/drawing/2014/main" id="{7F2FF600-C229-27AA-0D98-F63A86EB19F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078" y="287884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47">
            <a:extLst>
              <a:ext uri="{FF2B5EF4-FFF2-40B4-BE49-F238E27FC236}">
                <a16:creationId xmlns:a16="http://schemas.microsoft.com/office/drawing/2014/main" id="{CE86675D-7750-D68D-04AF-FF374BA7B77E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673271" y="6433194"/>
            <a:ext cx="553481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r>
              <a:rPr lang="it-IT" sz="1400">
                <a:solidFill>
                  <a:schemeClr val="bg2"/>
                </a:solidFill>
              </a:rPr>
              <a:t>87a Assemblea, 8 giugno 2026</a:t>
            </a:r>
            <a:endParaRPr lang="it-IT" sz="1400" dirty="0">
              <a:solidFill>
                <a:schemeClr val="bg2"/>
              </a:solidFill>
            </a:endParaRPr>
          </a:p>
        </p:txBody>
      </p:sp>
      <p:sp>
        <p:nvSpPr>
          <p:cNvPr id="95" name="Google Shape;95;p47">
            <a:extLst>
              <a:ext uri="{FF2B5EF4-FFF2-40B4-BE49-F238E27FC236}">
                <a16:creationId xmlns:a16="http://schemas.microsoft.com/office/drawing/2014/main" id="{3EBB5212-F71A-F6CB-4E83-37DB43BC3716}"/>
              </a:ext>
            </a:extLst>
          </p:cNvPr>
          <p:cNvSpPr txBox="1"/>
          <p:nvPr/>
        </p:nvSpPr>
        <p:spPr>
          <a:xfrm>
            <a:off x="339078" y="1023937"/>
            <a:ext cx="7129810" cy="676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850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Calibri"/>
              <a:buNone/>
            </a:pPr>
            <a:r>
              <a:rPr lang="it-IT" sz="3200" b="1" i="0" u="none" strike="noStrike" cap="none" dirty="0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Lavoro: </a:t>
            </a:r>
            <a:r>
              <a:rPr lang="it-IT" sz="3100" b="1" dirty="0">
                <a:solidFill>
                  <a:srgbClr val="0070C0"/>
                </a:solidFill>
                <a:latin typeface="+mn-lt"/>
                <a:ea typeface="Calibri"/>
                <a:cs typeface="Calibri"/>
                <a:sym typeface="Calibri"/>
              </a:rPr>
              <a:t>Alma Digital </a:t>
            </a:r>
            <a:r>
              <a:rPr lang="it-IT" sz="3100" b="1" dirty="0">
                <a:solidFill>
                  <a:srgbClr val="0070C0"/>
                </a:solidFill>
                <a:latin typeface="+mn-lt"/>
                <a:ea typeface="Calibri"/>
                <a:cs typeface="Calibri"/>
              </a:rPr>
              <a:t> </a:t>
            </a:r>
            <a:endParaRPr sz="3100" b="1" dirty="0">
              <a:solidFill>
                <a:srgbClr val="0070C0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96" name="Google Shape;96;p47">
            <a:extLst>
              <a:ext uri="{FF2B5EF4-FFF2-40B4-BE49-F238E27FC236}">
                <a16:creationId xmlns:a16="http://schemas.microsoft.com/office/drawing/2014/main" id="{2B3C8689-BC4A-433D-B3BC-0B3D06E1FB78}"/>
              </a:ext>
            </a:extLst>
          </p:cNvPr>
          <p:cNvSpPr txBox="1"/>
          <p:nvPr/>
        </p:nvSpPr>
        <p:spPr>
          <a:xfrm>
            <a:off x="339078" y="1700272"/>
            <a:ext cx="7924880" cy="4605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40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0" b="1">
                <a:solidFill>
                  <a:srgbClr val="0070C0"/>
                </a:solidFill>
                <a:latin typeface="+mn-lt"/>
                <a:cs typeface="Calibri"/>
                <a:sym typeface="Calibri"/>
              </a:rPr>
              <a:t>Attività 1. semestre 2026</a:t>
            </a:r>
          </a:p>
          <a:p>
            <a:r>
              <a:rPr lang="it-IT" sz="8000" b="1">
                <a:latin typeface="+mj-lt"/>
                <a:cs typeface="Calibri"/>
                <a:sym typeface="Calibri"/>
              </a:rPr>
              <a:t>Casi d’uso e processi operativi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6500" b="1">
              <a:solidFill>
                <a:srgbClr val="0070C0"/>
              </a:solidFill>
              <a:latin typeface="+mn-lt"/>
              <a:cs typeface="Calibri"/>
              <a:sym typeface="Calibri"/>
            </a:endParaRPr>
          </a:p>
          <a:p>
            <a:pPr marL="457200" lvl="0" indent="-457200">
              <a:lnSpc>
                <a:spcPct val="13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5500">
                <a:latin typeface="+mn-lt"/>
                <a:cs typeface="Calibri"/>
                <a:sym typeface="Calibri"/>
              </a:rPr>
              <a:t>importazione da repository esterni (es. Dublin Core / DSpace) </a:t>
            </a:r>
          </a:p>
          <a:p>
            <a:pPr marL="457200" lvl="0" indent="-457200">
              <a:lnSpc>
                <a:spcPct val="13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5500">
                <a:latin typeface="+mn-lt"/>
                <a:cs typeface="Calibri"/>
                <a:sym typeface="Calibri"/>
              </a:rPr>
              <a:t>gestione del document delivery digitale e flussi di deposito</a:t>
            </a:r>
          </a:p>
          <a:p>
            <a:pPr marL="457200" lvl="0" indent="-457200">
              <a:lnSpc>
                <a:spcPct val="13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5500">
                <a:latin typeface="+mn-lt"/>
                <a:cs typeface="Calibri"/>
                <a:sym typeface="Calibri"/>
              </a:rPr>
              <a:t>utilizzo limitato e sperimentale del digital lending, con particolare attenzione a vincoli normativi e modelli di implementazione</a:t>
            </a:r>
          </a:p>
          <a:p>
            <a:pPr marL="457200" lvl="0" indent="-457200">
              <a:lnSpc>
                <a:spcPct val="13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5500">
                <a:latin typeface="+mn-lt"/>
                <a:cs typeface="Calibri"/>
                <a:sym typeface="Calibri"/>
              </a:rPr>
              <a:t>Approfondimento sul tema del Controlled Digital Lending, anche in relazione alle pratiche delle istituzioni e alle indicazioni di Ex Libris</a:t>
            </a:r>
            <a:endParaRPr lang="it-IT" sz="5500" dirty="0">
              <a:latin typeface="+mn-lt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7175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>
          <a:extLst>
            <a:ext uri="{FF2B5EF4-FFF2-40B4-BE49-F238E27FC236}">
              <a16:creationId xmlns:a16="http://schemas.microsoft.com/office/drawing/2014/main" id="{798BA32B-D031-37D5-E722-28BA2714A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47" descr="Itale">
            <a:extLst>
              <a:ext uri="{FF2B5EF4-FFF2-40B4-BE49-F238E27FC236}">
                <a16:creationId xmlns:a16="http://schemas.microsoft.com/office/drawing/2014/main" id="{6DF7440E-B92C-FB97-B5CF-FB45732883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078" y="287884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47">
            <a:extLst>
              <a:ext uri="{FF2B5EF4-FFF2-40B4-BE49-F238E27FC236}">
                <a16:creationId xmlns:a16="http://schemas.microsoft.com/office/drawing/2014/main" id="{D2C9C576-F145-664C-9DB3-950A8A9476C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673271" y="6433194"/>
            <a:ext cx="553481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r>
              <a:rPr lang="it-IT" sz="1400">
                <a:solidFill>
                  <a:schemeClr val="bg2"/>
                </a:solidFill>
              </a:rPr>
              <a:t>87a Assemblea, 8 giugno 2026</a:t>
            </a:r>
            <a:endParaRPr lang="it-IT" sz="1400" dirty="0">
              <a:solidFill>
                <a:schemeClr val="bg2"/>
              </a:solidFill>
            </a:endParaRPr>
          </a:p>
        </p:txBody>
      </p:sp>
      <p:sp>
        <p:nvSpPr>
          <p:cNvPr id="95" name="Google Shape;95;p47">
            <a:extLst>
              <a:ext uri="{FF2B5EF4-FFF2-40B4-BE49-F238E27FC236}">
                <a16:creationId xmlns:a16="http://schemas.microsoft.com/office/drawing/2014/main" id="{0CD71918-1CBB-8B20-5A3B-5B50B31949C6}"/>
              </a:ext>
            </a:extLst>
          </p:cNvPr>
          <p:cNvSpPr txBox="1"/>
          <p:nvPr/>
        </p:nvSpPr>
        <p:spPr>
          <a:xfrm>
            <a:off x="339078" y="1023937"/>
            <a:ext cx="7129810" cy="676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850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Calibri"/>
              <a:buNone/>
            </a:pPr>
            <a:r>
              <a:rPr lang="it-IT" sz="3200" b="1" i="0" u="none" strike="noStrike" cap="none" dirty="0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rPr>
              <a:t>Attività dei Gruppi di Lavoro: </a:t>
            </a:r>
            <a:r>
              <a:rPr lang="it-IT" sz="3100" b="1" dirty="0">
                <a:solidFill>
                  <a:srgbClr val="0070C0"/>
                </a:solidFill>
                <a:latin typeface="+mn-lt"/>
                <a:ea typeface="Calibri"/>
                <a:cs typeface="Calibri"/>
                <a:sym typeface="Calibri"/>
              </a:rPr>
              <a:t>Alma Digital </a:t>
            </a:r>
            <a:r>
              <a:rPr lang="it-IT" sz="3100" b="1" dirty="0">
                <a:solidFill>
                  <a:srgbClr val="0070C0"/>
                </a:solidFill>
                <a:latin typeface="+mn-lt"/>
                <a:ea typeface="Calibri"/>
                <a:cs typeface="Calibri"/>
              </a:rPr>
              <a:t> </a:t>
            </a:r>
            <a:endParaRPr sz="3100" b="1" dirty="0">
              <a:solidFill>
                <a:srgbClr val="0070C0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96" name="Google Shape;96;p47">
            <a:extLst>
              <a:ext uri="{FF2B5EF4-FFF2-40B4-BE49-F238E27FC236}">
                <a16:creationId xmlns:a16="http://schemas.microsoft.com/office/drawing/2014/main" id="{1AD79809-2A85-E95A-0DA2-9A1975662476}"/>
              </a:ext>
            </a:extLst>
          </p:cNvPr>
          <p:cNvSpPr txBox="1"/>
          <p:nvPr/>
        </p:nvSpPr>
        <p:spPr>
          <a:xfrm>
            <a:off x="339078" y="1700272"/>
            <a:ext cx="7924880" cy="4605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700" b="1">
                <a:solidFill>
                  <a:srgbClr val="0070C0"/>
                </a:solidFill>
                <a:latin typeface="+mn-lt"/>
                <a:cs typeface="Calibri"/>
                <a:sym typeface="Calibri"/>
              </a:rPr>
              <a:t>Attività 1. semestre 2026</a:t>
            </a:r>
          </a:p>
          <a:p>
            <a:pPr marL="0" lvl="0" indent="0">
              <a:buFont typeface="Arial"/>
              <a:buNone/>
            </a:pPr>
            <a:r>
              <a:rPr lang="it-IT" sz="4700" b="1">
                <a:latin typeface="+mj-lt"/>
                <a:cs typeface="Calibri"/>
                <a:sym typeface="Calibri"/>
              </a:rPr>
              <a:t>Preparazione del seminario ITALE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8000" b="1">
              <a:solidFill>
                <a:srgbClr val="0070C0"/>
              </a:solidFill>
              <a:latin typeface="+mn-lt"/>
              <a:cs typeface="Calibri"/>
              <a:sym typeface="Calibri"/>
            </a:endParaRPr>
          </a:p>
          <a:p>
            <a:pPr marL="457200" indent="-457200">
              <a:lnSpc>
                <a:spcPct val="13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3500">
                <a:latin typeface="+mn-lt"/>
                <a:cs typeface="Calibri"/>
                <a:sym typeface="Calibri"/>
              </a:rPr>
              <a:t>definizione dei contenuti e degli interventi</a:t>
            </a:r>
          </a:p>
          <a:p>
            <a:pPr marL="457200" indent="-457200">
              <a:lnSpc>
                <a:spcPct val="13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3500">
                <a:latin typeface="+mn-lt"/>
                <a:cs typeface="Calibri"/>
                <a:sym typeface="Calibri"/>
              </a:rPr>
              <a:t>approfondimento tematico (in particolare sul CDL)</a:t>
            </a:r>
          </a:p>
          <a:p>
            <a:pPr marL="457200" indent="-457200">
              <a:lnSpc>
                <a:spcPct val="130000"/>
              </a:lnSpc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3500">
                <a:latin typeface="+mn-lt"/>
                <a:cs typeface="Calibri"/>
                <a:sym typeface="Calibri"/>
              </a:rPr>
              <a:t>coordinamento tra i membri e integrazione con altri gruppi di lavoro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8000" b="1">
              <a:solidFill>
                <a:srgbClr val="0070C0"/>
              </a:solidFill>
              <a:latin typeface="+mn-lt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9021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>
          <a:extLst>
            <a:ext uri="{FF2B5EF4-FFF2-40B4-BE49-F238E27FC236}">
              <a16:creationId xmlns:a16="http://schemas.microsoft.com/office/drawing/2014/main" id="{473CB53D-8392-A704-AF2A-53187336C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47" descr="Itale">
            <a:extLst>
              <a:ext uri="{FF2B5EF4-FFF2-40B4-BE49-F238E27FC236}">
                <a16:creationId xmlns:a16="http://schemas.microsoft.com/office/drawing/2014/main" id="{9D5CBF3B-1367-C0C0-E00C-56FA9EB649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078" y="287884"/>
            <a:ext cx="2159794" cy="50363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47">
            <a:extLst>
              <a:ext uri="{FF2B5EF4-FFF2-40B4-BE49-F238E27FC236}">
                <a16:creationId xmlns:a16="http://schemas.microsoft.com/office/drawing/2014/main" id="{01C8AF66-EE4B-0871-E16A-B310B947BDCD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673271" y="6433194"/>
            <a:ext cx="553481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r>
              <a:rPr lang="it-IT" sz="1400">
                <a:solidFill>
                  <a:schemeClr val="bg2"/>
                </a:solidFill>
              </a:rPr>
              <a:t>87a Assemblea, 8 giugno 2026</a:t>
            </a:r>
            <a:endParaRPr lang="it-IT" sz="1400" dirty="0">
              <a:solidFill>
                <a:schemeClr val="bg2"/>
              </a:solidFill>
            </a:endParaRPr>
          </a:p>
        </p:txBody>
      </p:sp>
      <p:sp>
        <p:nvSpPr>
          <p:cNvPr id="95" name="Google Shape;95;p47">
            <a:extLst>
              <a:ext uri="{FF2B5EF4-FFF2-40B4-BE49-F238E27FC236}">
                <a16:creationId xmlns:a16="http://schemas.microsoft.com/office/drawing/2014/main" id="{6F916689-CEA8-AB44-A91F-EB2916BF819B}"/>
              </a:ext>
            </a:extLst>
          </p:cNvPr>
          <p:cNvSpPr txBox="1"/>
          <p:nvPr/>
        </p:nvSpPr>
        <p:spPr>
          <a:xfrm>
            <a:off x="339078" y="1048382"/>
            <a:ext cx="7129810" cy="676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850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3600"/>
              <a:buFont typeface="Calibri"/>
              <a:buNone/>
            </a:pPr>
            <a:r>
              <a:rPr lang="it-IT" sz="3200" b="1" i="0" u="none" strike="noStrike" cap="none" dirty="0">
                <a:solidFill>
                  <a:srgbClr val="244061"/>
                </a:solidFill>
                <a:latin typeface="+mj-lt"/>
                <a:ea typeface="Arial"/>
                <a:cs typeface="Arial"/>
                <a:sym typeface="Arial"/>
              </a:rPr>
              <a:t>Attività dei Gruppi di Lavoro: </a:t>
            </a:r>
            <a:r>
              <a:rPr lang="it-IT" sz="3200" b="1" i="0" u="none" strike="noStrike" cap="none" dirty="0">
                <a:solidFill>
                  <a:srgbClr val="0070C0"/>
                </a:solidFill>
                <a:latin typeface="+mj-lt"/>
                <a:ea typeface="Calibri"/>
                <a:cs typeface="Calibri"/>
                <a:sym typeface="Calibri"/>
              </a:rPr>
              <a:t>Alma Digital </a:t>
            </a:r>
            <a:r>
              <a:rPr lang="it-IT" sz="3200" b="1" i="0" u="none" strike="noStrike" cap="none" dirty="0">
                <a:solidFill>
                  <a:srgbClr val="244061"/>
                </a:solidFill>
                <a:latin typeface="+mj-lt"/>
                <a:ea typeface="Arial"/>
                <a:cs typeface="Arial"/>
                <a:sym typeface="Arial"/>
              </a:rPr>
              <a:t> </a:t>
            </a:r>
            <a:endParaRPr sz="3200" b="0" i="0" u="none" strike="noStrike" cap="none" dirty="0">
              <a:solidFill>
                <a:srgbClr val="24406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47">
            <a:extLst>
              <a:ext uri="{FF2B5EF4-FFF2-40B4-BE49-F238E27FC236}">
                <a16:creationId xmlns:a16="http://schemas.microsoft.com/office/drawing/2014/main" id="{4F83FCDD-4D78-01F3-EA4D-0C45E2FE9567}"/>
              </a:ext>
            </a:extLst>
          </p:cNvPr>
          <p:cNvSpPr txBox="1"/>
          <p:nvPr/>
        </p:nvSpPr>
        <p:spPr>
          <a:xfrm>
            <a:off x="478236" y="2551629"/>
            <a:ext cx="7924880" cy="2746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>
                <a:solidFill>
                  <a:srgbClr val="0070C0"/>
                </a:solidFill>
                <a:latin typeface="+mj-lt"/>
                <a:ea typeface="Calibri"/>
                <a:cs typeface="Calibri"/>
                <a:sym typeface="Calibri"/>
              </a:rPr>
              <a:t>Progetti 2. </a:t>
            </a:r>
            <a:r>
              <a:rPr lang="it-IT" sz="2800" b="1" i="0" u="none" strike="noStrike" cap="none" dirty="0">
                <a:solidFill>
                  <a:srgbClr val="0070C0"/>
                </a:solidFill>
                <a:latin typeface="+mj-lt"/>
                <a:ea typeface="Calibri"/>
                <a:cs typeface="Calibri"/>
                <a:sym typeface="Calibri"/>
              </a:rPr>
              <a:t>semestre 2026</a:t>
            </a:r>
            <a:endParaRPr sz="2800" b="1" i="0" u="none" strike="noStrike" cap="none" dirty="0">
              <a:solidFill>
                <a:srgbClr val="00000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2800" i="0" u="none" strike="noStrike" cap="none" dirty="0">
              <a:solidFill>
                <a:srgbClr val="000000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indent="-457200"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2000">
                <a:ea typeface="Calibri"/>
                <a:cs typeface="Calibri"/>
                <a:sym typeface="Calibri"/>
              </a:rPr>
              <a:t>Supporto al passaggio a Specto-NDE</a:t>
            </a:r>
            <a:endParaRPr lang="it-IT" sz="2000">
              <a:latin typeface="+mn-lt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2000">
                <a:latin typeface="+mn-lt"/>
                <a:ea typeface="Calibri"/>
                <a:cs typeface="Calibri"/>
                <a:sym typeface="Calibri"/>
              </a:rPr>
              <a:t>(</a:t>
            </a:r>
            <a:r>
              <a:rPr lang="it-IT" sz="2000" dirty="0">
                <a:latin typeface="+mn-lt"/>
                <a:ea typeface="Calibri"/>
                <a:cs typeface="Calibri"/>
                <a:sym typeface="Calibri"/>
              </a:rPr>
              <a:t>Analytics</a:t>
            </a:r>
            <a:r>
              <a:rPr lang="it-IT" sz="2000">
                <a:latin typeface="+mn-lt"/>
                <a:ea typeface="Calibri"/>
                <a:cs typeface="Calibri"/>
                <a:sym typeface="Calibri"/>
              </a:rPr>
              <a:t>) Consolidamento </a:t>
            </a:r>
            <a:r>
              <a:rPr lang="it-IT" sz="2000" dirty="0">
                <a:latin typeface="+mn-lt"/>
                <a:ea typeface="Calibri"/>
                <a:cs typeface="Calibri"/>
                <a:sym typeface="Calibri"/>
              </a:rPr>
              <a:t>di reportistica sui dati d’uso delle collezioni digitali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it-IT" sz="2000" dirty="0">
                <a:latin typeface="+mn-lt"/>
                <a:ea typeface="Calibri"/>
                <a:cs typeface="Calibri"/>
                <a:sym typeface="Calibri"/>
              </a:rPr>
              <a:t>Partecipazione votazioni CERV per Alma-D</a:t>
            </a:r>
            <a:r>
              <a:rPr lang="it-IT" sz="2000">
                <a:latin typeface="+mn-lt"/>
                <a:ea typeface="Calibri"/>
                <a:cs typeface="Calibri"/>
                <a:sym typeface="Calibri"/>
              </a:rPr>
              <a:t>/Specto (prima edizione)</a:t>
            </a:r>
            <a:endParaRPr lang="it-IT" sz="2000" dirty="0">
              <a:latin typeface="+mn-lt"/>
              <a:ea typeface="Calibri"/>
              <a:cs typeface="Calibri"/>
              <a:sym typeface="Calibri"/>
            </a:endParaRPr>
          </a:p>
          <a:p>
            <a:pPr marL="257175" marR="0" lvl="0" indent="-142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  <p:extLst>
      <p:ext uri="{BB962C8B-B14F-4D97-AF65-F5344CB8AC3E}">
        <p14:creationId xmlns:p14="http://schemas.microsoft.com/office/powerpoint/2010/main" val="16740794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41cb55b-ca8e-4f9d-8e1e-43134e75cef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A02DA3FAEA00047A5EFDE43E04B3D86" ma:contentTypeVersion="16" ma:contentTypeDescription="Creare un nuovo documento." ma:contentTypeScope="" ma:versionID="d207d7819c00a124052f23be1fffa217">
  <xsd:schema xmlns:xsd="http://www.w3.org/2001/XMLSchema" xmlns:xs="http://www.w3.org/2001/XMLSchema" xmlns:p="http://schemas.microsoft.com/office/2006/metadata/properties" xmlns:ns3="318b12d4-ecc4-4d85-bb8e-de14bfca2156" xmlns:ns4="a41cb55b-ca8e-4f9d-8e1e-43134e75cefe" targetNamespace="http://schemas.microsoft.com/office/2006/metadata/properties" ma:root="true" ma:fieldsID="47f6c038ca76b7d1dee456bdf42c7e27" ns3:_="" ns4:_="">
    <xsd:import namespace="318b12d4-ecc4-4d85-bb8e-de14bfca2156"/>
    <xsd:import namespace="a41cb55b-ca8e-4f9d-8e1e-43134e75cef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Location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8b12d4-ecc4-4d85-bb8e-de14bfca215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1cb55b-ca8e-4f9d-8e1e-43134e75ce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7D90BD-B19B-4B48-81F4-A1071D5083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983FB2-3403-4BDA-9E21-8A16BE2BE120}">
  <ds:schemaRefs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a41cb55b-ca8e-4f9d-8e1e-43134e75cefe"/>
    <ds:schemaRef ds:uri="http://purl.org/dc/terms/"/>
    <ds:schemaRef ds:uri="http://schemas.openxmlformats.org/package/2006/metadata/core-properties"/>
    <ds:schemaRef ds:uri="318b12d4-ecc4-4d85-bb8e-de14bfca2156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D5FB957-C613-4167-8A81-690C41F584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8b12d4-ecc4-4d85-bb8e-de14bfca2156"/>
    <ds:schemaRef ds:uri="a41cb55b-ca8e-4f9d-8e1e-43134e75ce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1532</TotalTime>
  <Words>595</Words>
  <Application>Microsoft Macintosh PowerPoint</Application>
  <PresentationFormat>Presentazione su schermo (4:3)</PresentationFormat>
  <Paragraphs>75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Arimo</vt:lpstr>
      <vt:lpstr>Calibri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Silvia Trevenzoli</dc:creator>
  <cp:lastModifiedBy>Leonardo Bassanini</cp:lastModifiedBy>
  <cp:revision>45</cp:revision>
  <dcterms:created xsi:type="dcterms:W3CDTF">2019-04-09T09:39:45Z</dcterms:created>
  <dcterms:modified xsi:type="dcterms:W3CDTF">2026-05-31T07:56:13Z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0x0101004A02DA3FAEA00047A5EFDE43E04B3D86</vt:lpwstr>
  </property>
</Properties>
</file>