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6858000" type="screen4x3"/>
  <p:notesSz cx="6797675" cy="99266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5" roundtripDataSignature="AMtx7mhpUUkGrvz60fZvQEkjRZZ9iII7D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2" d="100"/>
          <a:sy n="92" d="100"/>
        </p:scale>
        <p:origin x="1186" y="10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customschemas.google.com/relationships/presentationmetadata" Target="meta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45659" cy="498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50443" y="0"/>
            <a:ext cx="2945659" cy="498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66813" y="1241425"/>
            <a:ext cx="446405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it-IT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9" name="Google Shape;79;p8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0" name="Google Shape;80;p8:notes"/>
          <p:cNvSpPr txBox="1">
            <a:spLocks noGrp="1"/>
          </p:cNvSpPr>
          <p:nvPr>
            <p:ph type="sldNum" idx="12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it-IT"/>
              <a:t>1</a:t>
            </a:fld>
            <a:endParaRPr/>
          </a:p>
        </p:txBody>
      </p:sp>
      <p:sp>
        <p:nvSpPr>
          <p:cNvPr id="81" name="Google Shape;81;p8:notes"/>
          <p:cNvSpPr txBox="1">
            <a:spLocks noGrp="1"/>
          </p:cNvSpPr>
          <p:nvPr>
            <p:ph type="ftr" idx="11"/>
          </p:nvPr>
        </p:nvSpPr>
        <p:spPr>
          <a:xfrm>
            <a:off x="0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it-IT"/>
              <a:t>85.a Assemblea ITALE - 19 maggio 2025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3e84ae7236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2" name="Google Shape;92;g3e84ae72367_0_0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00" cy="39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3" name="Google Shape;93;g3e84ae72367_0_0:notes"/>
          <p:cNvSpPr txBox="1">
            <a:spLocks noGrp="1"/>
          </p:cNvSpPr>
          <p:nvPr>
            <p:ph type="sldNum" idx="12"/>
          </p:nvPr>
        </p:nvSpPr>
        <p:spPr>
          <a:xfrm>
            <a:off x="3850443" y="9428584"/>
            <a:ext cx="2945700" cy="49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it-IT"/>
              <a:t>2</a:t>
            </a:fld>
            <a:endParaRPr/>
          </a:p>
        </p:txBody>
      </p:sp>
      <p:sp>
        <p:nvSpPr>
          <p:cNvPr id="94" name="Google Shape;94;g3e84ae72367_0_0:notes"/>
          <p:cNvSpPr txBox="1">
            <a:spLocks noGrp="1"/>
          </p:cNvSpPr>
          <p:nvPr>
            <p:ph type="ftr" idx="11"/>
          </p:nvPr>
        </p:nvSpPr>
        <p:spPr>
          <a:xfrm>
            <a:off x="0" y="9428584"/>
            <a:ext cx="2945700" cy="49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it-IT"/>
              <a:t>85.a Assemblea ITALE - 19 maggio 2025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3e84ae72367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" name="Google Shape;105;g3e84ae72367_0_12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00" cy="39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6" name="Google Shape;106;g3e84ae72367_0_12:notes"/>
          <p:cNvSpPr txBox="1">
            <a:spLocks noGrp="1"/>
          </p:cNvSpPr>
          <p:nvPr>
            <p:ph type="sldNum" idx="12"/>
          </p:nvPr>
        </p:nvSpPr>
        <p:spPr>
          <a:xfrm>
            <a:off x="3850443" y="9428584"/>
            <a:ext cx="2945700" cy="49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it-IT"/>
              <a:t>3</a:t>
            </a:fld>
            <a:endParaRPr/>
          </a:p>
        </p:txBody>
      </p:sp>
      <p:sp>
        <p:nvSpPr>
          <p:cNvPr id="107" name="Google Shape;107;g3e84ae72367_0_12:notes"/>
          <p:cNvSpPr txBox="1">
            <a:spLocks noGrp="1"/>
          </p:cNvSpPr>
          <p:nvPr>
            <p:ph type="ftr" idx="11"/>
          </p:nvPr>
        </p:nvSpPr>
        <p:spPr>
          <a:xfrm>
            <a:off x="0" y="9428584"/>
            <a:ext cx="2945700" cy="49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it-IT"/>
              <a:t>85.a Assemblea ITALE - 19 maggio 2025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e84ae72367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8" name="Google Shape;118;g3e84ae72367_0_24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00" cy="39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9" name="Google Shape;119;g3e84ae72367_0_24:notes"/>
          <p:cNvSpPr txBox="1">
            <a:spLocks noGrp="1"/>
          </p:cNvSpPr>
          <p:nvPr>
            <p:ph type="sldNum" idx="12"/>
          </p:nvPr>
        </p:nvSpPr>
        <p:spPr>
          <a:xfrm>
            <a:off x="3850443" y="9428584"/>
            <a:ext cx="2945700" cy="49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it-IT"/>
              <a:t>4</a:t>
            </a:fld>
            <a:endParaRPr/>
          </a:p>
        </p:txBody>
      </p:sp>
      <p:sp>
        <p:nvSpPr>
          <p:cNvPr id="120" name="Google Shape;120;g3e84ae72367_0_24:notes"/>
          <p:cNvSpPr txBox="1">
            <a:spLocks noGrp="1"/>
          </p:cNvSpPr>
          <p:nvPr>
            <p:ph type="ftr" idx="11"/>
          </p:nvPr>
        </p:nvSpPr>
        <p:spPr>
          <a:xfrm>
            <a:off x="0" y="9428584"/>
            <a:ext cx="2945700" cy="49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it-IT"/>
              <a:t>85.a Assemblea ITALE - 19 maggio 2025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3e84ae72367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1" name="Google Shape;131;g3e84ae72367_0_36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00" cy="39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2" name="Google Shape;132;g3e84ae72367_0_36:notes"/>
          <p:cNvSpPr txBox="1">
            <a:spLocks noGrp="1"/>
          </p:cNvSpPr>
          <p:nvPr>
            <p:ph type="sldNum" idx="12"/>
          </p:nvPr>
        </p:nvSpPr>
        <p:spPr>
          <a:xfrm>
            <a:off x="3850443" y="9428584"/>
            <a:ext cx="2945700" cy="49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it-IT"/>
              <a:t>5</a:t>
            </a:fld>
            <a:endParaRPr/>
          </a:p>
        </p:txBody>
      </p:sp>
      <p:sp>
        <p:nvSpPr>
          <p:cNvPr id="133" name="Google Shape;133;g3e84ae72367_0_36:notes"/>
          <p:cNvSpPr txBox="1">
            <a:spLocks noGrp="1"/>
          </p:cNvSpPr>
          <p:nvPr>
            <p:ph type="ftr" idx="11"/>
          </p:nvPr>
        </p:nvSpPr>
        <p:spPr>
          <a:xfrm>
            <a:off x="0" y="9428584"/>
            <a:ext cx="2945700" cy="49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it-IT"/>
              <a:t>85.a Assemblea ITALE - 19 maggio 2025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3e84ae72367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4" name="Google Shape;144;g3e84ae72367_0_48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00" cy="39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5" name="Google Shape;145;g3e84ae72367_0_48:notes"/>
          <p:cNvSpPr txBox="1">
            <a:spLocks noGrp="1"/>
          </p:cNvSpPr>
          <p:nvPr>
            <p:ph type="sldNum" idx="12"/>
          </p:nvPr>
        </p:nvSpPr>
        <p:spPr>
          <a:xfrm>
            <a:off x="3850443" y="9428584"/>
            <a:ext cx="2945700" cy="49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it-IT"/>
              <a:t>6</a:t>
            </a:fld>
            <a:endParaRPr/>
          </a:p>
        </p:txBody>
      </p:sp>
      <p:sp>
        <p:nvSpPr>
          <p:cNvPr id="146" name="Google Shape;146;g3e84ae72367_0_48:notes"/>
          <p:cNvSpPr txBox="1">
            <a:spLocks noGrp="1"/>
          </p:cNvSpPr>
          <p:nvPr>
            <p:ph type="ftr" idx="11"/>
          </p:nvPr>
        </p:nvSpPr>
        <p:spPr>
          <a:xfrm>
            <a:off x="0" y="9428584"/>
            <a:ext cx="2945700" cy="49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it-IT"/>
              <a:t>85.a Assemblea ITALE - 19 maggio 2025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3e84ae72367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7" name="Google Shape;157;g3e84ae72367_0_60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00" cy="39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8" name="Google Shape;158;g3e84ae72367_0_60:notes"/>
          <p:cNvSpPr txBox="1">
            <a:spLocks noGrp="1"/>
          </p:cNvSpPr>
          <p:nvPr>
            <p:ph type="sldNum" idx="12"/>
          </p:nvPr>
        </p:nvSpPr>
        <p:spPr>
          <a:xfrm>
            <a:off x="3850443" y="9428584"/>
            <a:ext cx="2945700" cy="49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it-IT"/>
              <a:t>7</a:t>
            </a:fld>
            <a:endParaRPr/>
          </a:p>
        </p:txBody>
      </p:sp>
      <p:sp>
        <p:nvSpPr>
          <p:cNvPr id="159" name="Google Shape;159;g3e84ae72367_0_60:notes"/>
          <p:cNvSpPr txBox="1">
            <a:spLocks noGrp="1"/>
          </p:cNvSpPr>
          <p:nvPr>
            <p:ph type="ftr" idx="11"/>
          </p:nvPr>
        </p:nvSpPr>
        <p:spPr>
          <a:xfrm>
            <a:off x="0" y="9428584"/>
            <a:ext cx="2945700" cy="49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it-IT"/>
              <a:t>85.a Assemblea ITALE - 19 maggio 2025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3e84ae72367_0_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0" name="Google Shape;170;g3e84ae72367_0_72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00" cy="39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71" name="Google Shape;171;g3e84ae72367_0_72:notes"/>
          <p:cNvSpPr txBox="1">
            <a:spLocks noGrp="1"/>
          </p:cNvSpPr>
          <p:nvPr>
            <p:ph type="sldNum" idx="12"/>
          </p:nvPr>
        </p:nvSpPr>
        <p:spPr>
          <a:xfrm>
            <a:off x="3850443" y="9428584"/>
            <a:ext cx="2945700" cy="49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it-IT"/>
              <a:t>8</a:t>
            </a:fld>
            <a:endParaRPr/>
          </a:p>
        </p:txBody>
      </p:sp>
      <p:sp>
        <p:nvSpPr>
          <p:cNvPr id="172" name="Google Shape;172;g3e84ae72367_0_72:notes"/>
          <p:cNvSpPr txBox="1">
            <a:spLocks noGrp="1"/>
          </p:cNvSpPr>
          <p:nvPr>
            <p:ph type="ftr" idx="11"/>
          </p:nvPr>
        </p:nvSpPr>
        <p:spPr>
          <a:xfrm>
            <a:off x="0" y="9428584"/>
            <a:ext cx="2945700" cy="49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it-IT"/>
              <a:t>85.a Assemblea ITALE - 19 maggio 2025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3e84ae72367_0_266:notes"/>
          <p:cNvSpPr txBox="1">
            <a:spLocks noGrp="1"/>
          </p:cNvSpPr>
          <p:nvPr>
            <p:ph type="body" idx="1"/>
          </p:nvPr>
        </p:nvSpPr>
        <p:spPr>
          <a:xfrm>
            <a:off x="679768" y="4715147"/>
            <a:ext cx="5438100" cy="4467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" name="Google Shape;185;g3e84ae72367_0_2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4538"/>
            <a:ext cx="4960937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3e84ae72367_0_271:notes"/>
          <p:cNvSpPr txBox="1">
            <a:spLocks noGrp="1"/>
          </p:cNvSpPr>
          <p:nvPr>
            <p:ph type="body" idx="1"/>
          </p:nvPr>
        </p:nvSpPr>
        <p:spPr>
          <a:xfrm>
            <a:off x="679768" y="4715147"/>
            <a:ext cx="5438100" cy="4467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" name="Google Shape;191;g3e84ae72367_0_2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4538"/>
            <a:ext cx="4960937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3e84ae72367_0_276:notes"/>
          <p:cNvSpPr txBox="1">
            <a:spLocks noGrp="1"/>
          </p:cNvSpPr>
          <p:nvPr>
            <p:ph type="body" idx="1"/>
          </p:nvPr>
        </p:nvSpPr>
        <p:spPr>
          <a:xfrm>
            <a:off x="679768" y="4715147"/>
            <a:ext cx="5438100" cy="4467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" name="Google Shape;197;g3e84ae72367_0_2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4538"/>
            <a:ext cx="4960937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3e84ae72367_0_281:notes"/>
          <p:cNvSpPr txBox="1">
            <a:spLocks noGrp="1"/>
          </p:cNvSpPr>
          <p:nvPr>
            <p:ph type="body" idx="1"/>
          </p:nvPr>
        </p:nvSpPr>
        <p:spPr>
          <a:xfrm>
            <a:off x="679768" y="4715147"/>
            <a:ext cx="5438100" cy="4467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" name="Google Shape;203;g3e84ae72367_0_2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4538"/>
            <a:ext cx="4960937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3e84ae72367_0_288:notes"/>
          <p:cNvSpPr txBox="1">
            <a:spLocks noGrp="1"/>
          </p:cNvSpPr>
          <p:nvPr>
            <p:ph type="body" idx="1"/>
          </p:nvPr>
        </p:nvSpPr>
        <p:spPr>
          <a:xfrm>
            <a:off x="679768" y="4715147"/>
            <a:ext cx="5438100" cy="4467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" name="Google Shape;211;g3e84ae72367_0_2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4538"/>
            <a:ext cx="4960937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3e84ae72367_0_294:notes"/>
          <p:cNvSpPr txBox="1">
            <a:spLocks noGrp="1"/>
          </p:cNvSpPr>
          <p:nvPr>
            <p:ph type="body" idx="1"/>
          </p:nvPr>
        </p:nvSpPr>
        <p:spPr>
          <a:xfrm>
            <a:off x="679768" y="4715147"/>
            <a:ext cx="5438100" cy="4467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" name="Google Shape;218;g3e84ae72367_0_2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4538"/>
            <a:ext cx="4960937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3e84ae72367_0_299:notes"/>
          <p:cNvSpPr txBox="1">
            <a:spLocks noGrp="1"/>
          </p:cNvSpPr>
          <p:nvPr>
            <p:ph type="body" idx="1"/>
          </p:nvPr>
        </p:nvSpPr>
        <p:spPr>
          <a:xfrm>
            <a:off x="679768" y="4715147"/>
            <a:ext cx="5438100" cy="4467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" name="Google Shape;224;g3e84ae72367_0_2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4538"/>
            <a:ext cx="4960937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3e84ae72367_0_305:notes"/>
          <p:cNvSpPr txBox="1">
            <a:spLocks noGrp="1"/>
          </p:cNvSpPr>
          <p:nvPr>
            <p:ph type="body" idx="1"/>
          </p:nvPr>
        </p:nvSpPr>
        <p:spPr>
          <a:xfrm>
            <a:off x="679768" y="4715147"/>
            <a:ext cx="5438100" cy="4467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1" name="Google Shape;231;g3e84ae72367_0_3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4538"/>
            <a:ext cx="4960937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3e84ae72367_0_3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4538"/>
            <a:ext cx="4960937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" name="Google Shape;238;g3e84ae72367_0_311:notes"/>
          <p:cNvSpPr txBox="1">
            <a:spLocks noGrp="1"/>
          </p:cNvSpPr>
          <p:nvPr>
            <p:ph type="body" idx="1"/>
          </p:nvPr>
        </p:nvSpPr>
        <p:spPr>
          <a:xfrm>
            <a:off x="679768" y="4715147"/>
            <a:ext cx="5438100" cy="4467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3e84f6c165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9" name="Google Shape;249;g3e84f6c1653_0_0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00" cy="39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50" name="Google Shape;250;g3e84f6c1653_0_0:notes"/>
          <p:cNvSpPr txBox="1">
            <a:spLocks noGrp="1"/>
          </p:cNvSpPr>
          <p:nvPr>
            <p:ph type="sldNum" idx="12"/>
          </p:nvPr>
        </p:nvSpPr>
        <p:spPr>
          <a:xfrm>
            <a:off x="3850443" y="9428584"/>
            <a:ext cx="2945700" cy="49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it-IT"/>
              <a:t>18</a:t>
            </a:fld>
            <a:endParaRPr/>
          </a:p>
        </p:txBody>
      </p:sp>
      <p:sp>
        <p:nvSpPr>
          <p:cNvPr id="251" name="Google Shape;251;g3e84f6c1653_0_0:notes"/>
          <p:cNvSpPr txBox="1">
            <a:spLocks noGrp="1"/>
          </p:cNvSpPr>
          <p:nvPr>
            <p:ph type="ftr" idx="11"/>
          </p:nvPr>
        </p:nvSpPr>
        <p:spPr>
          <a:xfrm>
            <a:off x="0" y="9428584"/>
            <a:ext cx="2945700" cy="49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it-IT"/>
              <a:t>85.a Assemblea ITALE - 19 maggio 2025</a:t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3e84f6c1653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2" name="Google Shape;262;g3e84f6c1653_0_12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00" cy="39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63" name="Google Shape;263;g3e84f6c1653_0_12:notes"/>
          <p:cNvSpPr txBox="1">
            <a:spLocks noGrp="1"/>
          </p:cNvSpPr>
          <p:nvPr>
            <p:ph type="sldNum" idx="12"/>
          </p:nvPr>
        </p:nvSpPr>
        <p:spPr>
          <a:xfrm>
            <a:off x="3850443" y="9428584"/>
            <a:ext cx="2945700" cy="49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it-IT"/>
              <a:t>19</a:t>
            </a:fld>
            <a:endParaRPr/>
          </a:p>
        </p:txBody>
      </p:sp>
      <p:sp>
        <p:nvSpPr>
          <p:cNvPr id="264" name="Google Shape;264;g3e84f6c1653_0_12:notes"/>
          <p:cNvSpPr txBox="1">
            <a:spLocks noGrp="1"/>
          </p:cNvSpPr>
          <p:nvPr>
            <p:ph type="ftr" idx="11"/>
          </p:nvPr>
        </p:nvSpPr>
        <p:spPr>
          <a:xfrm>
            <a:off x="0" y="9428584"/>
            <a:ext cx="2945700" cy="49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it-IT"/>
              <a:t>85.a Assemblea ITALE - 19 maggio 2025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titolo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1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1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2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e contenuto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titolo" type="titleOnly">
  <p:cSld name="TITLE_ONLY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2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testazione sezione" type="secHead">
  <p:cSld name="SECTION_HEADER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25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25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5" name="Google Shape;35;p2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2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2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fronto" type="twoTxTwoObj">
  <p:cSld name="TWO_OBJECTS_WITH_TEX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2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26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26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2" name="Google Shape;42;p26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26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2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2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2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uota" type="blank">
  <p:cSld name="BLANK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2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2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2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to con didascalia" type="objTx">
  <p:cSld name="OBJECT_WITH_CAPTION_TEXT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28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8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4" name="Google Shape;54;p28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5" name="Google Shape;55;p2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2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magine con didascalia" type="picTx">
  <p:cSld name="PICTURE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9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9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1" name="Google Shape;61;p29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2" name="Google Shape;62;p2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2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e testo verticale" type="vertTx">
  <p:cSld name="VERTICAL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0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8" name="Google Shape;68;p3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3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e testo verticale" type="vertTitleAndTx">
  <p:cSld name="VERTICAL_TITLE_AND_VERTICAL_TEXT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31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1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4" name="Google Shape;74;p3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3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2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2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2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.jp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.jpg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.jpg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.jpg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.jp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it-IT" sz="1400" dirty="0">
                <a:solidFill>
                  <a:schemeClr val="dk2"/>
                </a:solidFill>
              </a:rPr>
              <a:t>88</a:t>
            </a:r>
            <a:r>
              <a:rPr lang="it-IT" sz="1400" baseline="30000" dirty="0">
                <a:solidFill>
                  <a:schemeClr val="dk2"/>
                </a:solidFill>
              </a:rPr>
              <a:t>a</a:t>
            </a:r>
            <a:r>
              <a:rPr lang="it-IT" sz="1400" dirty="0">
                <a:solidFill>
                  <a:schemeClr val="dk2"/>
                </a:solidFill>
              </a:rPr>
              <a:t> Assemblea, 8 giugno 2026</a:t>
            </a:r>
            <a:endParaRPr dirty="0"/>
          </a:p>
        </p:txBody>
      </p:sp>
      <p:pic>
        <p:nvPicPr>
          <p:cNvPr id="86" name="Google Shape;86;p8" descr="Ital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9388" y="276226"/>
            <a:ext cx="2879725" cy="671512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8" descr="Risultati immagini per università pisa logo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8"/>
          <p:cNvSpPr txBox="1"/>
          <p:nvPr/>
        </p:nvSpPr>
        <p:spPr>
          <a:xfrm>
            <a:off x="425400" y="3036617"/>
            <a:ext cx="8293200" cy="2066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rtl="0">
              <a:lnSpc>
                <a:spcPct val="107916"/>
              </a:lnSpc>
              <a:spcBef>
                <a:spcPts val="0"/>
              </a:spcBef>
              <a:buClr>
                <a:schemeClr val="dk1"/>
              </a:buClr>
              <a:buSzPts val="1100"/>
              <a:buFont typeface="Arial"/>
              <a:buNone/>
            </a:pPr>
            <a:r>
              <a:rPr lang="it-IT" sz="3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Il </a:t>
            </a:r>
            <a:r>
              <a:rPr lang="it-IT" sz="36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GdL</a:t>
            </a:r>
            <a:r>
              <a:rPr lang="it-IT" sz="3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ALMA ha fra i suoi obiettivi quello di lavorare sulle </a:t>
            </a:r>
            <a:r>
              <a:rPr lang="it-IT" sz="36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Acquisizioni</a:t>
            </a:r>
            <a:r>
              <a:rPr lang="it-IT" sz="3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Alma</a:t>
            </a:r>
            <a:endParaRPr sz="3600" dirty="0"/>
          </a:p>
        </p:txBody>
      </p:sp>
      <p:sp>
        <p:nvSpPr>
          <p:cNvPr id="89" name="Google Shape;89;p8"/>
          <p:cNvSpPr txBox="1"/>
          <p:nvPr/>
        </p:nvSpPr>
        <p:spPr>
          <a:xfrm>
            <a:off x="769578" y="1024901"/>
            <a:ext cx="7604844" cy="17099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lang="it-IT" sz="3600" b="1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GdL</a:t>
            </a:r>
            <a:r>
              <a:rPr lang="it-IT" sz="36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ALMA</a:t>
            </a:r>
            <a:br>
              <a:rPr lang="it-IT" sz="36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it-IT" sz="36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Importazione delle fatture in formato pdf e immagine</a:t>
            </a:r>
            <a:endParaRPr sz="3600" b="1" i="0" u="none" strike="noStrike" cap="none" dirty="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e84ae72367_0_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it-IT" sz="1400">
                <a:solidFill>
                  <a:schemeClr val="dk2"/>
                </a:solidFill>
              </a:rPr>
              <a:t>88</a:t>
            </a:r>
            <a:r>
              <a:rPr lang="it-IT" sz="1400" baseline="30000">
                <a:solidFill>
                  <a:schemeClr val="dk2"/>
                </a:solidFill>
              </a:rPr>
              <a:t>a</a:t>
            </a:r>
            <a:r>
              <a:rPr lang="it-IT" sz="1400">
                <a:solidFill>
                  <a:schemeClr val="dk2"/>
                </a:solidFill>
              </a:rPr>
              <a:t> Assemblea, 8 giugno 2026</a:t>
            </a:r>
            <a:endParaRPr/>
          </a:p>
        </p:txBody>
      </p:sp>
      <p:pic>
        <p:nvPicPr>
          <p:cNvPr id="99" name="Google Shape;99;g3e84ae72367_0_0" descr="Ital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9388" y="276226"/>
            <a:ext cx="2879725" cy="671512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g3e84ae72367_0_0" descr="Risultati immagini per università pisa logo"/>
          <p:cNvSpPr/>
          <p:nvPr/>
        </p:nvSpPr>
        <p:spPr>
          <a:xfrm>
            <a:off x="155575" y="-144463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g3e84ae72367_0_0"/>
          <p:cNvSpPr txBox="1"/>
          <p:nvPr/>
        </p:nvSpPr>
        <p:spPr>
          <a:xfrm>
            <a:off x="425400" y="3138647"/>
            <a:ext cx="8293200" cy="30626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rtl="0">
              <a:lnSpc>
                <a:spcPct val="107916"/>
              </a:lnSpc>
              <a:buNone/>
            </a:pPr>
            <a:r>
              <a:rPr lang="it-IT" sz="3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 particolare, dal 2024: progetto di importazione delle </a:t>
            </a:r>
            <a:r>
              <a:rPr lang="it-IT" sz="36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FatturaPA</a:t>
            </a:r>
            <a:endParaRPr lang="it-IT" sz="36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107916"/>
              </a:lnSpc>
              <a:buNone/>
            </a:pPr>
            <a:endParaRPr lang="it-IT" sz="36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107916"/>
              </a:lnSpc>
              <a:buNone/>
            </a:pPr>
            <a:r>
              <a:rPr lang="it-IT" sz="3600" b="1" dirty="0"/>
              <a:t>	</a:t>
            </a:r>
            <a:r>
              <a:rPr lang="it-IT" sz="3600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Funzionalità rilasciata nella release di Febbraio 2026</a:t>
            </a:r>
            <a:endParaRPr sz="3600" dirty="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" name="Google Shape;89;p8">
            <a:extLst>
              <a:ext uri="{FF2B5EF4-FFF2-40B4-BE49-F238E27FC236}">
                <a16:creationId xmlns:a16="http://schemas.microsoft.com/office/drawing/2014/main" id="{7A6C7C4E-6386-80A5-7E71-A43B8AB023DA}"/>
              </a:ext>
            </a:extLst>
          </p:cNvPr>
          <p:cNvSpPr txBox="1"/>
          <p:nvPr/>
        </p:nvSpPr>
        <p:spPr>
          <a:xfrm>
            <a:off x="769578" y="1024901"/>
            <a:ext cx="7604844" cy="17099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lang="it-IT" sz="3600" b="1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GdL</a:t>
            </a:r>
            <a:r>
              <a:rPr lang="it-IT" sz="36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ALMA</a:t>
            </a:r>
            <a:br>
              <a:rPr lang="it-IT" sz="36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it-IT" sz="36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Importazione delle fatture in formato pdf e immagine</a:t>
            </a:r>
            <a:endParaRPr sz="3600" b="1" i="0" u="none" strike="noStrike" cap="none" dirty="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" name="Elemento grafico 3" descr="Tiro a segno">
            <a:extLst>
              <a:ext uri="{FF2B5EF4-FFF2-40B4-BE49-F238E27FC236}">
                <a16:creationId xmlns:a16="http://schemas.microsoft.com/office/drawing/2014/main" id="{B30A5A6A-92FE-4F37-8559-79F4BA1C10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46832" y="4792711"/>
            <a:ext cx="551353" cy="55135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e84ae72367_0_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it-IT" sz="1400">
                <a:solidFill>
                  <a:schemeClr val="dk2"/>
                </a:solidFill>
              </a:rPr>
              <a:t>88</a:t>
            </a:r>
            <a:r>
              <a:rPr lang="it-IT" sz="1400" baseline="30000">
                <a:solidFill>
                  <a:schemeClr val="dk2"/>
                </a:solidFill>
              </a:rPr>
              <a:t>a</a:t>
            </a:r>
            <a:r>
              <a:rPr lang="it-IT" sz="1400">
                <a:solidFill>
                  <a:schemeClr val="dk2"/>
                </a:solidFill>
              </a:rPr>
              <a:t> Assemblea, 8 giugno 2026</a:t>
            </a:r>
            <a:endParaRPr/>
          </a:p>
        </p:txBody>
      </p:sp>
      <p:pic>
        <p:nvPicPr>
          <p:cNvPr id="112" name="Google Shape;112;g3e84ae72367_0_12" descr="Ital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9388" y="276226"/>
            <a:ext cx="2879725" cy="671512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g3e84ae72367_0_12" descr="Risultati immagini per università pisa logo"/>
          <p:cNvSpPr/>
          <p:nvPr/>
        </p:nvSpPr>
        <p:spPr>
          <a:xfrm>
            <a:off x="155575" y="-144463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g3e84ae72367_0_12"/>
          <p:cNvSpPr txBox="1"/>
          <p:nvPr/>
        </p:nvSpPr>
        <p:spPr>
          <a:xfrm>
            <a:off x="425400" y="2811969"/>
            <a:ext cx="8293200" cy="28572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rtl="0">
              <a:lnSpc>
                <a:spcPct val="107916"/>
              </a:lnSpc>
              <a:spcAft>
                <a:spcPts val="600"/>
              </a:spcAft>
              <a:buNone/>
            </a:pPr>
            <a:r>
              <a:rPr lang="it-IT" sz="3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Criticità</a:t>
            </a:r>
            <a:r>
              <a:rPr lang="it-IT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</a:p>
          <a:p>
            <a:pPr marL="571500" lvl="0" indent="-571500" rtl="0">
              <a:lnSpc>
                <a:spcPct val="107916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solo fatture italiane</a:t>
            </a:r>
          </a:p>
          <a:p>
            <a:pPr marL="571500" lvl="0" indent="-571500" rtl="0">
              <a:lnSpc>
                <a:spcPct val="107916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necessità di standardizzazione</a:t>
            </a:r>
            <a:endParaRPr sz="3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Google Shape;89;p8">
            <a:extLst>
              <a:ext uri="{FF2B5EF4-FFF2-40B4-BE49-F238E27FC236}">
                <a16:creationId xmlns:a16="http://schemas.microsoft.com/office/drawing/2014/main" id="{5B58F17C-3A98-D221-9719-E8E25C2DD95A}"/>
              </a:ext>
            </a:extLst>
          </p:cNvPr>
          <p:cNvSpPr txBox="1"/>
          <p:nvPr/>
        </p:nvSpPr>
        <p:spPr>
          <a:xfrm>
            <a:off x="769578" y="1024901"/>
            <a:ext cx="7604844" cy="17099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lang="it-IT" sz="3600" b="1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GdL</a:t>
            </a:r>
            <a:r>
              <a:rPr lang="it-IT" sz="36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ALMA</a:t>
            </a:r>
            <a:br>
              <a:rPr lang="it-IT" sz="36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it-IT" sz="36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Importazione delle fatture in formato pdf e immagine</a:t>
            </a:r>
            <a:endParaRPr sz="3600" b="1" i="0" u="none" strike="noStrike" cap="none" dirty="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3e84ae72367_0_2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it-IT" sz="1400">
                <a:solidFill>
                  <a:schemeClr val="dk2"/>
                </a:solidFill>
              </a:rPr>
              <a:t>88</a:t>
            </a:r>
            <a:r>
              <a:rPr lang="it-IT" sz="1400" baseline="30000">
                <a:solidFill>
                  <a:schemeClr val="dk2"/>
                </a:solidFill>
              </a:rPr>
              <a:t>a</a:t>
            </a:r>
            <a:r>
              <a:rPr lang="it-IT" sz="1400">
                <a:solidFill>
                  <a:schemeClr val="dk2"/>
                </a:solidFill>
              </a:rPr>
              <a:t> Assemblea, 8 giugno 2026</a:t>
            </a:r>
            <a:endParaRPr/>
          </a:p>
        </p:txBody>
      </p:sp>
      <p:pic>
        <p:nvPicPr>
          <p:cNvPr id="125" name="Google Shape;125;g3e84ae72367_0_24" descr="Ital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9388" y="276226"/>
            <a:ext cx="2879725" cy="671512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g3e84ae72367_0_24" descr="Risultati immagini per università pisa logo"/>
          <p:cNvSpPr/>
          <p:nvPr/>
        </p:nvSpPr>
        <p:spPr>
          <a:xfrm>
            <a:off x="155575" y="-144463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g3e84ae72367_0_24"/>
          <p:cNvSpPr txBox="1"/>
          <p:nvPr/>
        </p:nvSpPr>
        <p:spPr>
          <a:xfrm>
            <a:off x="425400" y="2986255"/>
            <a:ext cx="8293200" cy="2846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rtl="0">
              <a:lnSpc>
                <a:spcPct val="107916"/>
              </a:lnSpc>
              <a:spcAft>
                <a:spcPts val="0"/>
              </a:spcAft>
              <a:buNone/>
            </a:pPr>
            <a:r>
              <a:rPr lang="it-IT" sz="3600" b="1" dirty="0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Nuovo progetto</a:t>
            </a:r>
            <a:r>
              <a:rPr lang="it-IT" sz="3600" dirty="0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: fatture in formato </a:t>
            </a:r>
            <a:r>
              <a:rPr lang="it-IT" sz="3600" b="1" dirty="0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pdf </a:t>
            </a:r>
            <a:r>
              <a:rPr lang="it-IT" sz="3600" dirty="0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e </a:t>
            </a:r>
            <a:r>
              <a:rPr lang="it-IT" sz="3600" b="1" dirty="0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immagine</a:t>
            </a:r>
            <a:r>
              <a:rPr lang="it-IT" sz="3600" dirty="0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 emesse da fornitori italiani e stranieri, senza particolari criteri</a:t>
            </a:r>
            <a:endParaRPr sz="3600" dirty="0"/>
          </a:p>
        </p:txBody>
      </p:sp>
      <p:sp>
        <p:nvSpPr>
          <p:cNvPr id="2" name="Google Shape;89;p8">
            <a:extLst>
              <a:ext uri="{FF2B5EF4-FFF2-40B4-BE49-F238E27FC236}">
                <a16:creationId xmlns:a16="http://schemas.microsoft.com/office/drawing/2014/main" id="{E02CCB77-3313-EF13-521D-414911C73115}"/>
              </a:ext>
            </a:extLst>
          </p:cNvPr>
          <p:cNvSpPr txBox="1"/>
          <p:nvPr/>
        </p:nvSpPr>
        <p:spPr>
          <a:xfrm>
            <a:off x="769578" y="1024901"/>
            <a:ext cx="7604844" cy="17099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lang="it-IT" sz="3600" b="1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GdL</a:t>
            </a:r>
            <a:r>
              <a:rPr lang="it-IT" sz="36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ALMA</a:t>
            </a:r>
            <a:br>
              <a:rPr lang="it-IT" sz="36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it-IT" sz="36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Importazione delle fatture in formato pdf e immagine</a:t>
            </a:r>
            <a:endParaRPr sz="3600" b="1" i="0" u="none" strike="noStrike" cap="none" dirty="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e84ae72367_0_3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it-IT" sz="1400">
                <a:solidFill>
                  <a:schemeClr val="dk2"/>
                </a:solidFill>
              </a:rPr>
              <a:t>88</a:t>
            </a:r>
            <a:r>
              <a:rPr lang="it-IT" sz="1400" baseline="30000">
                <a:solidFill>
                  <a:schemeClr val="dk2"/>
                </a:solidFill>
              </a:rPr>
              <a:t>a</a:t>
            </a:r>
            <a:r>
              <a:rPr lang="it-IT" sz="1400">
                <a:solidFill>
                  <a:schemeClr val="dk2"/>
                </a:solidFill>
              </a:rPr>
              <a:t> Assemblea, 8 giugno 2026</a:t>
            </a:r>
            <a:endParaRPr/>
          </a:p>
        </p:txBody>
      </p:sp>
      <p:sp>
        <p:nvSpPr>
          <p:cNvPr id="136" name="Google Shape;136;g3e84ae72367_0_36"/>
          <p:cNvSpPr txBox="1">
            <a:spLocks noGrp="1"/>
          </p:cNvSpPr>
          <p:nvPr>
            <p:ph type="body" idx="4294967295"/>
          </p:nvPr>
        </p:nvSpPr>
        <p:spPr>
          <a:xfrm>
            <a:off x="0" y="1600200"/>
            <a:ext cx="40386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it-IT" sz="2000"/>
              <a:t> </a:t>
            </a:r>
            <a:endParaRPr/>
          </a:p>
        </p:txBody>
      </p:sp>
      <p:sp>
        <p:nvSpPr>
          <p:cNvPr id="137" name="Google Shape;137;g3e84ae72367_0_36"/>
          <p:cNvSpPr txBox="1">
            <a:spLocks noGrp="1"/>
          </p:cNvSpPr>
          <p:nvPr>
            <p:ph type="body" idx="4294967295"/>
          </p:nvPr>
        </p:nvSpPr>
        <p:spPr>
          <a:xfrm>
            <a:off x="574675" y="2292528"/>
            <a:ext cx="8569200" cy="383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0" algn="l" rtl="0">
              <a:lnSpc>
                <a:spcPct val="200000"/>
              </a:lnSpc>
              <a:spcBef>
                <a:spcPts val="500"/>
              </a:spcBef>
              <a:spcAft>
                <a:spcPts val="0"/>
              </a:spcAft>
              <a:buSzPts val="3200"/>
              <a:buNone/>
            </a:pPr>
            <a:endParaRPr sz="2000"/>
          </a:p>
          <a:p>
            <a:pPr marL="12700" lvl="0" indent="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/>
          </a:p>
        </p:txBody>
      </p:sp>
      <p:pic>
        <p:nvPicPr>
          <p:cNvPr id="138" name="Google Shape;138;g3e84ae72367_0_36" descr="Ital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9388" y="276226"/>
            <a:ext cx="2879725" cy="671512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g3e84ae72367_0_36" descr="Risultati immagini per università pisa logo"/>
          <p:cNvSpPr/>
          <p:nvPr/>
        </p:nvSpPr>
        <p:spPr>
          <a:xfrm>
            <a:off x="155575" y="-144463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g3e84ae72367_0_36"/>
          <p:cNvSpPr txBox="1"/>
          <p:nvPr/>
        </p:nvSpPr>
        <p:spPr>
          <a:xfrm>
            <a:off x="425400" y="2982774"/>
            <a:ext cx="8293200" cy="26097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rtl="0">
              <a:lnSpc>
                <a:spcPct val="107916"/>
              </a:lnSpc>
              <a:spcAft>
                <a:spcPts val="0"/>
              </a:spcAft>
              <a:buNone/>
            </a:pPr>
            <a:r>
              <a:rPr lang="it-IT" sz="3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Viene meno la necessità di forte </a:t>
            </a:r>
            <a:r>
              <a:rPr lang="it-IT" sz="36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standardizzazione</a:t>
            </a:r>
            <a:r>
              <a:rPr lang="it-IT" sz="3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dello schema XML della fattura</a:t>
            </a:r>
            <a:endParaRPr sz="3600" dirty="0"/>
          </a:p>
        </p:txBody>
      </p:sp>
      <p:sp>
        <p:nvSpPr>
          <p:cNvPr id="2" name="Google Shape;89;p8">
            <a:extLst>
              <a:ext uri="{FF2B5EF4-FFF2-40B4-BE49-F238E27FC236}">
                <a16:creationId xmlns:a16="http://schemas.microsoft.com/office/drawing/2014/main" id="{76A6DAE8-4F23-F946-A800-8EE6FD89A6F3}"/>
              </a:ext>
            </a:extLst>
          </p:cNvPr>
          <p:cNvSpPr txBox="1"/>
          <p:nvPr/>
        </p:nvSpPr>
        <p:spPr>
          <a:xfrm>
            <a:off x="769578" y="1024901"/>
            <a:ext cx="7604844" cy="1727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lang="it-IT" sz="3600" b="1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GdL</a:t>
            </a:r>
            <a:r>
              <a:rPr lang="it-IT" sz="36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ALMA</a:t>
            </a:r>
            <a:br>
              <a:rPr lang="it-IT" sz="36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it-IT" sz="36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Importazione delle fatture in formato pdf e immagine</a:t>
            </a:r>
            <a:endParaRPr sz="3600" b="1" i="0" u="none" strike="noStrike" cap="none" dirty="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3e84ae72367_0_4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it-IT" sz="1400">
                <a:solidFill>
                  <a:schemeClr val="dk2"/>
                </a:solidFill>
              </a:rPr>
              <a:t>88</a:t>
            </a:r>
            <a:r>
              <a:rPr lang="it-IT" sz="1400" baseline="30000">
                <a:solidFill>
                  <a:schemeClr val="dk2"/>
                </a:solidFill>
              </a:rPr>
              <a:t>a</a:t>
            </a:r>
            <a:r>
              <a:rPr lang="it-IT" sz="1400">
                <a:solidFill>
                  <a:schemeClr val="dk2"/>
                </a:solidFill>
              </a:rPr>
              <a:t> Assemblea, 8 giugno 2026</a:t>
            </a:r>
            <a:endParaRPr/>
          </a:p>
        </p:txBody>
      </p:sp>
      <p:sp>
        <p:nvSpPr>
          <p:cNvPr id="150" name="Google Shape;150;g3e84ae72367_0_48"/>
          <p:cNvSpPr txBox="1">
            <a:spLocks noGrp="1"/>
          </p:cNvSpPr>
          <p:nvPr>
            <p:ph type="body" idx="4294967295"/>
          </p:nvPr>
        </p:nvSpPr>
        <p:spPr>
          <a:xfrm>
            <a:off x="574675" y="2292528"/>
            <a:ext cx="8569200" cy="383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0" algn="l" rtl="0">
              <a:lnSpc>
                <a:spcPct val="200000"/>
              </a:lnSpc>
              <a:spcBef>
                <a:spcPts val="500"/>
              </a:spcBef>
              <a:spcAft>
                <a:spcPts val="0"/>
              </a:spcAft>
              <a:buSzPts val="3200"/>
              <a:buNone/>
            </a:pPr>
            <a:endParaRPr sz="2000"/>
          </a:p>
          <a:p>
            <a:pPr marL="12700" lvl="0" indent="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/>
          </a:p>
        </p:txBody>
      </p:sp>
      <p:pic>
        <p:nvPicPr>
          <p:cNvPr id="151" name="Google Shape;151;g3e84ae72367_0_48" descr="Ital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9388" y="276226"/>
            <a:ext cx="2879725" cy="671512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g3e84ae72367_0_48" descr="Risultati immagini per università pisa logo"/>
          <p:cNvSpPr/>
          <p:nvPr/>
        </p:nvSpPr>
        <p:spPr>
          <a:xfrm>
            <a:off x="155575" y="-144463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g3e84ae72367_0_48"/>
          <p:cNvSpPr txBox="1"/>
          <p:nvPr/>
        </p:nvSpPr>
        <p:spPr>
          <a:xfrm>
            <a:off x="425400" y="2590800"/>
            <a:ext cx="8293200" cy="383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25000" lnSpcReduction="20000"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rtl="0">
              <a:lnSpc>
                <a:spcPct val="128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it-IT" sz="1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Requisiti: </a:t>
            </a:r>
            <a:endParaRPr sz="12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572400" lvl="0" indent="-572400" algn="l" rtl="0">
              <a:lnSpc>
                <a:spcPct val="128000"/>
              </a:lnSpc>
              <a:spcAft>
                <a:spcPts val="600"/>
              </a:spcAft>
              <a:buClr>
                <a:schemeClr val="dk1"/>
              </a:buClr>
              <a:buSzPct val="100000"/>
              <a:buFont typeface="Arial" panose="020B0604020202020204" pitchFamily="34" charset="0"/>
              <a:buChar char="•"/>
            </a:pPr>
            <a:r>
              <a:rPr lang="it-IT" sz="1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limitazione a </a:t>
            </a:r>
            <a:r>
              <a:rPr lang="it-IT" sz="12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 pagine </a:t>
            </a:r>
            <a:endParaRPr sz="128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572400" lvl="0" indent="-572400" algn="l" rtl="0">
              <a:lnSpc>
                <a:spcPct val="128000"/>
              </a:lnSpc>
              <a:spcAft>
                <a:spcPts val="600"/>
              </a:spcAft>
              <a:buClr>
                <a:schemeClr val="dk1"/>
              </a:buClr>
              <a:buSzPct val="100000"/>
              <a:buFont typeface="Arial" panose="020B0604020202020204" pitchFamily="34" charset="0"/>
              <a:buChar char="•"/>
            </a:pPr>
            <a:r>
              <a:rPr lang="it-IT" sz="12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una</a:t>
            </a:r>
            <a:r>
              <a:rPr lang="it-IT" sz="1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sola fattura</a:t>
            </a:r>
            <a:endParaRPr sz="12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572400" lvl="0" indent="-572400" algn="l" rtl="0">
              <a:lnSpc>
                <a:spcPct val="128000"/>
              </a:lnSpc>
              <a:spcAft>
                <a:spcPts val="600"/>
              </a:spcAft>
              <a:buClr>
                <a:schemeClr val="dk1"/>
              </a:buClr>
              <a:buSzPct val="100000"/>
              <a:buFont typeface="Arial" panose="020B0604020202020204" pitchFamily="34" charset="0"/>
              <a:buChar char="•"/>
            </a:pPr>
            <a:r>
              <a:rPr lang="it-IT" sz="1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presenza della </a:t>
            </a:r>
            <a:r>
              <a:rPr lang="it-IT" sz="12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POL</a:t>
            </a:r>
            <a:r>
              <a:rPr lang="it-IT" sz="1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2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572400" lvl="0" indent="-572400" algn="l" rtl="0">
              <a:lnSpc>
                <a:spcPct val="128000"/>
              </a:lnSpc>
              <a:spcAft>
                <a:spcPts val="600"/>
              </a:spcAft>
              <a:buClr>
                <a:schemeClr val="dk1"/>
              </a:buClr>
              <a:buSzPct val="100000"/>
              <a:buFont typeface="Arial" panose="020B0604020202020204" pitchFamily="34" charset="0"/>
              <a:buChar char="•"/>
            </a:pPr>
            <a:r>
              <a:rPr lang="it-IT" sz="1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rispetto della </a:t>
            </a:r>
            <a:r>
              <a:rPr lang="it-IT" sz="12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sintassi</a:t>
            </a:r>
            <a:r>
              <a:rPr lang="it-IT" sz="1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POL-numero o </a:t>
            </a:r>
            <a:r>
              <a:rPr lang="it-IT" sz="1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pol</a:t>
            </a:r>
            <a:r>
              <a:rPr lang="it-IT" sz="1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-numero</a:t>
            </a:r>
            <a:endParaRPr sz="12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lnSpc>
                <a:spcPct val="107916"/>
              </a:lnSpc>
              <a:spcBef>
                <a:spcPts val="800"/>
              </a:spcBef>
              <a:spcAft>
                <a:spcPts val="0"/>
              </a:spcAft>
              <a:buNone/>
            </a:pPr>
            <a:endParaRPr sz="3600" dirty="0"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lnSpc>
                <a:spcPct val="107916"/>
              </a:lnSpc>
              <a:spcBef>
                <a:spcPts val="800"/>
              </a:spcBef>
              <a:spcAft>
                <a:spcPts val="800"/>
              </a:spcAft>
              <a:buNone/>
            </a:pPr>
            <a:endParaRPr sz="3600" dirty="0"/>
          </a:p>
        </p:txBody>
      </p:sp>
      <p:sp>
        <p:nvSpPr>
          <p:cNvPr id="154" name="Google Shape;154;g3e84ae72367_0_48"/>
          <p:cNvSpPr txBox="1"/>
          <p:nvPr/>
        </p:nvSpPr>
        <p:spPr>
          <a:xfrm>
            <a:off x="769650" y="731700"/>
            <a:ext cx="7604700" cy="185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lang="it-IT" sz="3600" b="1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GdL</a:t>
            </a:r>
            <a:r>
              <a:rPr lang="it-IT" sz="36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ALMA</a:t>
            </a:r>
            <a:br>
              <a:rPr lang="it-IT" sz="36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it-IT" sz="36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Importazione delle fatture in formato pdf e immagine</a:t>
            </a:r>
            <a:endParaRPr sz="3600" b="1" i="0" u="none" strike="noStrike" cap="none" dirty="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3e84ae72367_0_6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it-IT" sz="1400" dirty="0">
                <a:solidFill>
                  <a:schemeClr val="dk2"/>
                </a:solidFill>
              </a:rPr>
              <a:t>88</a:t>
            </a:r>
            <a:r>
              <a:rPr lang="it-IT" sz="1400" baseline="30000" dirty="0">
                <a:solidFill>
                  <a:schemeClr val="dk2"/>
                </a:solidFill>
              </a:rPr>
              <a:t>a</a:t>
            </a:r>
            <a:r>
              <a:rPr lang="it-IT" sz="1400" dirty="0">
                <a:solidFill>
                  <a:schemeClr val="dk2"/>
                </a:solidFill>
              </a:rPr>
              <a:t> Assemblea, 8 giugno 2026</a:t>
            </a:r>
            <a:endParaRPr dirty="0"/>
          </a:p>
        </p:txBody>
      </p:sp>
      <p:pic>
        <p:nvPicPr>
          <p:cNvPr id="164" name="Google Shape;164;g3e84ae72367_0_60" descr="Ital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9388" y="276226"/>
            <a:ext cx="2879725" cy="671512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g3e84ae72367_0_60" descr="Risultati immagini per università pisa logo"/>
          <p:cNvSpPr/>
          <p:nvPr/>
        </p:nvSpPr>
        <p:spPr>
          <a:xfrm>
            <a:off x="155575" y="-144463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g3e84ae72367_0_60"/>
          <p:cNvSpPr txBox="1"/>
          <p:nvPr/>
        </p:nvSpPr>
        <p:spPr>
          <a:xfrm>
            <a:off x="425400" y="3029803"/>
            <a:ext cx="8293200" cy="19810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rtl="0">
              <a:lnSpc>
                <a:spcPct val="107916"/>
              </a:lnSpc>
              <a:buNone/>
            </a:pPr>
            <a:r>
              <a:rPr lang="it-IT" sz="3600" b="1" dirty="0"/>
              <a:t>Test</a:t>
            </a:r>
            <a:r>
              <a:rPr lang="it-IT" sz="3600" dirty="0"/>
              <a:t> con fatture diverse sia in formato pdf che immagine</a:t>
            </a:r>
            <a:endParaRPr sz="3600" dirty="0"/>
          </a:p>
        </p:txBody>
      </p:sp>
      <p:sp>
        <p:nvSpPr>
          <p:cNvPr id="2" name="Google Shape;89;p8">
            <a:extLst>
              <a:ext uri="{FF2B5EF4-FFF2-40B4-BE49-F238E27FC236}">
                <a16:creationId xmlns:a16="http://schemas.microsoft.com/office/drawing/2014/main" id="{452F4050-996D-34ED-F6D4-0C62EACD30A2}"/>
              </a:ext>
            </a:extLst>
          </p:cNvPr>
          <p:cNvSpPr txBox="1"/>
          <p:nvPr/>
        </p:nvSpPr>
        <p:spPr>
          <a:xfrm>
            <a:off x="769578" y="1024901"/>
            <a:ext cx="7604844" cy="1727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lang="it-IT" sz="3600" b="1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GdL</a:t>
            </a:r>
            <a:r>
              <a:rPr lang="it-IT" sz="36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ALMA</a:t>
            </a:r>
            <a:br>
              <a:rPr lang="it-IT" sz="36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it-IT" sz="36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Importazione delle fatture in formato pdf e immagine</a:t>
            </a:r>
            <a:endParaRPr sz="3600" b="1" i="0" u="none" strike="noStrike" cap="none" dirty="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Google Shape;174;g3e84ae72367_0_72"/>
          <p:cNvPicPr preferRelativeResize="0"/>
          <p:nvPr/>
        </p:nvPicPr>
        <p:blipFill rotWithShape="1">
          <a:blip r:embed="rId4">
            <a:alphaModFix/>
          </a:blip>
          <a:srcRect t="4669" b="4669"/>
          <a:stretch/>
        </p:blipFill>
        <p:spPr>
          <a:xfrm>
            <a:off x="381000" y="381000"/>
            <a:ext cx="2095500" cy="488400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g3e84ae72367_0_72"/>
          <p:cNvSpPr txBox="1"/>
          <p:nvPr/>
        </p:nvSpPr>
        <p:spPr>
          <a:xfrm>
            <a:off x="3162300" y="577057"/>
            <a:ext cx="5715000" cy="7620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19050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8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Fattura pro-forma </a:t>
            </a:r>
            <a:r>
              <a:rPr lang="it-IT" sz="2800" b="1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Ebsco</a:t>
            </a:r>
            <a:endParaRPr sz="2800" b="1" dirty="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b="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Monografie estere con sconto del 19,80%</a:t>
            </a:r>
            <a:endParaRPr sz="2000" b="0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76" name="Google Shape;176;g3e84ae72367_0_72"/>
          <p:cNvGrpSpPr/>
          <p:nvPr/>
        </p:nvGrpSpPr>
        <p:grpSpPr>
          <a:xfrm>
            <a:off x="381000" y="1487488"/>
            <a:ext cx="8382000" cy="4572000"/>
            <a:chOff x="381000" y="1333500"/>
            <a:chExt cx="8382000" cy="4572000"/>
          </a:xfrm>
        </p:grpSpPr>
        <p:sp>
          <p:nvSpPr>
            <p:cNvPr id="177" name="Google Shape;177;g3e84ae72367_0_72"/>
            <p:cNvSpPr/>
            <p:nvPr/>
          </p:nvSpPr>
          <p:spPr>
            <a:xfrm>
              <a:off x="381000" y="1333500"/>
              <a:ext cx="8382000" cy="4572000"/>
            </a:xfrm>
            <a:prstGeom prst="roundRect">
              <a:avLst>
                <a:gd name="adj" fmla="val 3125"/>
              </a:avLst>
            </a:prstGeom>
            <a:solidFill>
              <a:srgbClr val="F8F9FA"/>
            </a:solidFill>
            <a:ln w="9525" cap="flat" cmpd="sng">
              <a:solidFill>
                <a:srgbClr val="E0E0E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78;g3e84ae72367_0_72"/>
            <p:cNvSpPr/>
            <p:nvPr/>
          </p:nvSpPr>
          <p:spPr>
            <a:xfrm>
              <a:off x="381000" y="1333500"/>
              <a:ext cx="8382000" cy="476400"/>
            </a:xfrm>
            <a:prstGeom prst="roundRect">
              <a:avLst>
                <a:gd name="adj" fmla="val 30000"/>
              </a:avLst>
            </a:prstGeom>
            <a:solidFill>
              <a:srgbClr val="002060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0;g3e84ae72367_0_72"/>
            <p:cNvSpPr txBox="1"/>
            <p:nvPr/>
          </p:nvSpPr>
          <p:spPr>
            <a:xfrm>
              <a:off x="571500" y="1381125"/>
              <a:ext cx="8001000" cy="38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14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Esempio di Calcolo e Dettaglio Fatturazione</a:t>
              </a:r>
              <a:endParaRPr sz="14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81" name="Google Shape;181;g3e84ae72367_0_72"/>
          <p:cNvPicPr preferRelativeResize="0"/>
          <p:nvPr/>
        </p:nvPicPr>
        <p:blipFill rotWithShape="1">
          <a:blip r:embed="rId5">
            <a:alphaModFix/>
          </a:blip>
          <a:srcRect l="495" r="485"/>
          <a:stretch/>
        </p:blipFill>
        <p:spPr>
          <a:xfrm>
            <a:off x="571500" y="2106688"/>
            <a:ext cx="8001000" cy="3810000"/>
          </a:xfrm>
          <a:prstGeom prst="roundRect">
            <a:avLst>
              <a:gd name="adj" fmla="val 2000"/>
            </a:avLst>
          </a:prstGeom>
          <a:noFill/>
          <a:ln>
            <a:solidFill>
              <a:schemeClr val="tx1"/>
            </a:solidFill>
          </a:ln>
        </p:spPr>
      </p:pic>
      <p:sp>
        <p:nvSpPr>
          <p:cNvPr id="2" name="Google Shape;161;g3e84ae72367_0_60">
            <a:extLst>
              <a:ext uri="{FF2B5EF4-FFF2-40B4-BE49-F238E27FC236}">
                <a16:creationId xmlns:a16="http://schemas.microsoft.com/office/drawing/2014/main" id="{A833F792-FCCA-B120-1AFB-A899F50817D9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it-IT" sz="1400" dirty="0">
                <a:solidFill>
                  <a:schemeClr val="dk2"/>
                </a:solidFill>
              </a:rPr>
              <a:t>88</a:t>
            </a:r>
            <a:r>
              <a:rPr lang="it-IT" sz="1400" baseline="30000" dirty="0">
                <a:solidFill>
                  <a:schemeClr val="dk2"/>
                </a:solidFill>
              </a:rPr>
              <a:t>a</a:t>
            </a:r>
            <a:r>
              <a:rPr lang="it-IT" sz="1400" dirty="0">
                <a:solidFill>
                  <a:schemeClr val="dk2"/>
                </a:solidFill>
              </a:rPr>
              <a:t> Assemblea, 8 giugno 2026</a:t>
            </a:r>
            <a:endParaRPr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176;g3e84ae72367_0_72">
            <a:extLst>
              <a:ext uri="{FF2B5EF4-FFF2-40B4-BE49-F238E27FC236}">
                <a16:creationId xmlns:a16="http://schemas.microsoft.com/office/drawing/2014/main" id="{2A64D7C6-46A6-D07F-5644-3B55E06F8730}"/>
              </a:ext>
            </a:extLst>
          </p:cNvPr>
          <p:cNvGrpSpPr/>
          <p:nvPr/>
        </p:nvGrpSpPr>
        <p:grpSpPr>
          <a:xfrm>
            <a:off x="76200" y="1976575"/>
            <a:ext cx="8991600" cy="4113213"/>
            <a:chOff x="381000" y="1333500"/>
            <a:chExt cx="8382000" cy="4572000"/>
          </a:xfrm>
        </p:grpSpPr>
        <p:sp>
          <p:nvSpPr>
            <p:cNvPr id="3" name="Google Shape;177;g3e84ae72367_0_72">
              <a:extLst>
                <a:ext uri="{FF2B5EF4-FFF2-40B4-BE49-F238E27FC236}">
                  <a16:creationId xmlns:a16="http://schemas.microsoft.com/office/drawing/2014/main" id="{D915806B-118D-414B-3E41-A604E4C26FC8}"/>
                </a:ext>
              </a:extLst>
            </p:cNvPr>
            <p:cNvSpPr/>
            <p:nvPr/>
          </p:nvSpPr>
          <p:spPr>
            <a:xfrm>
              <a:off x="381000" y="1333500"/>
              <a:ext cx="8382000" cy="4572000"/>
            </a:xfrm>
            <a:prstGeom prst="roundRect">
              <a:avLst>
                <a:gd name="adj" fmla="val 3125"/>
              </a:avLst>
            </a:prstGeom>
            <a:solidFill>
              <a:srgbClr val="F8F9FA"/>
            </a:solidFill>
            <a:ln w="9525" cap="flat" cmpd="sng">
              <a:solidFill>
                <a:srgbClr val="E0E0E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" name="Google Shape;178;g3e84ae72367_0_72">
              <a:extLst>
                <a:ext uri="{FF2B5EF4-FFF2-40B4-BE49-F238E27FC236}">
                  <a16:creationId xmlns:a16="http://schemas.microsoft.com/office/drawing/2014/main" id="{FB3DF551-3F7D-D054-DAC3-6A7EFD4D8ED6}"/>
                </a:ext>
              </a:extLst>
            </p:cNvPr>
            <p:cNvSpPr/>
            <p:nvPr/>
          </p:nvSpPr>
          <p:spPr>
            <a:xfrm>
              <a:off x="381000" y="1333500"/>
              <a:ext cx="8382000" cy="476400"/>
            </a:xfrm>
            <a:prstGeom prst="roundRect">
              <a:avLst>
                <a:gd name="adj" fmla="val 30000"/>
              </a:avLst>
            </a:prstGeom>
            <a:solidFill>
              <a:srgbClr val="002060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180;g3e84ae72367_0_72">
              <a:extLst>
                <a:ext uri="{FF2B5EF4-FFF2-40B4-BE49-F238E27FC236}">
                  <a16:creationId xmlns:a16="http://schemas.microsoft.com/office/drawing/2014/main" id="{1EF91153-8431-064E-9F48-EA829BCFF697}"/>
                </a:ext>
              </a:extLst>
            </p:cNvPr>
            <p:cNvSpPr txBox="1"/>
            <p:nvPr/>
          </p:nvSpPr>
          <p:spPr>
            <a:xfrm>
              <a:off x="571500" y="1381125"/>
              <a:ext cx="8001000" cy="38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14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Esempio di Calcolo e Dettaglio Fatturazione</a:t>
              </a:r>
              <a:endParaRPr sz="14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7" name="Google Shape;187;g3e84ae72367_0_266"/>
          <p:cNvSpPr txBox="1">
            <a:spLocks noGrp="1"/>
          </p:cNvSpPr>
          <p:nvPr>
            <p:ph type="title"/>
          </p:nvPr>
        </p:nvSpPr>
        <p:spPr>
          <a:xfrm>
            <a:off x="180836" y="984748"/>
            <a:ext cx="8782327" cy="948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it-IT" sz="2400" dirty="0">
                <a:latin typeface="Calibri"/>
                <a:ea typeface="Calibri"/>
                <a:cs typeface="Calibri"/>
                <a:sym typeface="Calibri"/>
              </a:rPr>
              <a:t>Per 1 linea fattura (su 7 totali) è stato caricato il prezzo non scontato</a:t>
            </a:r>
            <a:endParaRPr sz="2400" dirty="0"/>
          </a:p>
        </p:txBody>
      </p:sp>
      <p:pic>
        <p:nvPicPr>
          <p:cNvPr id="188" name="Google Shape;188;g3e84ae72367_0_26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0836" y="2624300"/>
            <a:ext cx="8782327" cy="3157854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6" name="Google Shape;174;g3e84ae72367_0_72">
            <a:extLst>
              <a:ext uri="{FF2B5EF4-FFF2-40B4-BE49-F238E27FC236}">
                <a16:creationId xmlns:a16="http://schemas.microsoft.com/office/drawing/2014/main" id="{6C9F1156-62E1-D0D3-C3D9-574F4EA4BC4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4669" b="4669"/>
          <a:stretch/>
        </p:blipFill>
        <p:spPr>
          <a:xfrm>
            <a:off x="381000" y="381000"/>
            <a:ext cx="2095500" cy="4884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61;g3e84ae72367_0_60">
            <a:extLst>
              <a:ext uri="{FF2B5EF4-FFF2-40B4-BE49-F238E27FC236}">
                <a16:creationId xmlns:a16="http://schemas.microsoft.com/office/drawing/2014/main" id="{8C530812-0137-39EB-18B5-43804D613BED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it-IT" sz="1400" dirty="0">
                <a:solidFill>
                  <a:schemeClr val="dk2"/>
                </a:solidFill>
              </a:rPr>
              <a:t>88</a:t>
            </a:r>
            <a:r>
              <a:rPr lang="it-IT" sz="1400" baseline="30000" dirty="0">
                <a:solidFill>
                  <a:schemeClr val="dk2"/>
                </a:solidFill>
              </a:rPr>
              <a:t>a</a:t>
            </a:r>
            <a:r>
              <a:rPr lang="it-IT" sz="1400" dirty="0">
                <a:solidFill>
                  <a:schemeClr val="dk2"/>
                </a:solidFill>
              </a:rPr>
              <a:t> Assemblea, 8 giugno 2026</a:t>
            </a:r>
            <a:endParaRPr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176;g3e84ae72367_0_72">
            <a:extLst>
              <a:ext uri="{FF2B5EF4-FFF2-40B4-BE49-F238E27FC236}">
                <a16:creationId xmlns:a16="http://schemas.microsoft.com/office/drawing/2014/main" id="{AA6F73D2-4DDE-F214-C281-B2E2134E88CE}"/>
              </a:ext>
            </a:extLst>
          </p:cNvPr>
          <p:cNvGrpSpPr/>
          <p:nvPr/>
        </p:nvGrpSpPr>
        <p:grpSpPr>
          <a:xfrm>
            <a:off x="266700" y="1393850"/>
            <a:ext cx="8592007" cy="4838700"/>
            <a:chOff x="381000" y="1333500"/>
            <a:chExt cx="8382000" cy="4572000"/>
          </a:xfrm>
        </p:grpSpPr>
        <p:sp>
          <p:nvSpPr>
            <p:cNvPr id="7" name="Google Shape;177;g3e84ae72367_0_72">
              <a:extLst>
                <a:ext uri="{FF2B5EF4-FFF2-40B4-BE49-F238E27FC236}">
                  <a16:creationId xmlns:a16="http://schemas.microsoft.com/office/drawing/2014/main" id="{EAFA89D7-E522-559D-A900-0261B3843F43}"/>
                </a:ext>
              </a:extLst>
            </p:cNvPr>
            <p:cNvSpPr/>
            <p:nvPr/>
          </p:nvSpPr>
          <p:spPr>
            <a:xfrm>
              <a:off x="381000" y="1333500"/>
              <a:ext cx="8382000" cy="4572000"/>
            </a:xfrm>
            <a:prstGeom prst="roundRect">
              <a:avLst>
                <a:gd name="adj" fmla="val 3125"/>
              </a:avLst>
            </a:prstGeom>
            <a:solidFill>
              <a:srgbClr val="F8F9FA"/>
            </a:solidFill>
            <a:ln w="9525" cap="flat" cmpd="sng">
              <a:solidFill>
                <a:srgbClr val="E0E0E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178;g3e84ae72367_0_72">
              <a:extLst>
                <a:ext uri="{FF2B5EF4-FFF2-40B4-BE49-F238E27FC236}">
                  <a16:creationId xmlns:a16="http://schemas.microsoft.com/office/drawing/2014/main" id="{20B6A486-0B29-3CCB-BA0E-8805EA980FE2}"/>
                </a:ext>
              </a:extLst>
            </p:cNvPr>
            <p:cNvSpPr/>
            <p:nvPr/>
          </p:nvSpPr>
          <p:spPr>
            <a:xfrm>
              <a:off x="381000" y="1333500"/>
              <a:ext cx="8382000" cy="476400"/>
            </a:xfrm>
            <a:prstGeom prst="roundRect">
              <a:avLst>
                <a:gd name="adj" fmla="val 30000"/>
              </a:avLst>
            </a:prstGeom>
            <a:solidFill>
              <a:srgbClr val="002060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80;g3e84ae72367_0_72">
              <a:extLst>
                <a:ext uri="{FF2B5EF4-FFF2-40B4-BE49-F238E27FC236}">
                  <a16:creationId xmlns:a16="http://schemas.microsoft.com/office/drawing/2014/main" id="{5EA4A0A1-56A8-AB97-DDD7-188C73F256D0}"/>
                </a:ext>
              </a:extLst>
            </p:cNvPr>
            <p:cNvSpPr txBox="1"/>
            <p:nvPr/>
          </p:nvSpPr>
          <p:spPr>
            <a:xfrm>
              <a:off x="571500" y="1381125"/>
              <a:ext cx="8001000" cy="38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14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Esempio di Calcolo e Dettaglio Fatturazione</a:t>
              </a:r>
              <a:endParaRPr sz="14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94" name="Google Shape;194;g3e84ae72367_0_27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23975" y="1971278"/>
            <a:ext cx="6496050" cy="4143709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" name="Google Shape;174;g3e84ae72367_0_72">
            <a:extLst>
              <a:ext uri="{FF2B5EF4-FFF2-40B4-BE49-F238E27FC236}">
                <a16:creationId xmlns:a16="http://schemas.microsoft.com/office/drawing/2014/main" id="{713F3A31-C747-3B32-AABB-588AF675D0A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4669" b="4669"/>
          <a:stretch/>
        </p:blipFill>
        <p:spPr>
          <a:xfrm>
            <a:off x="381000" y="381000"/>
            <a:ext cx="2095500" cy="4884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75;g3e84ae72367_0_72">
            <a:extLst>
              <a:ext uri="{FF2B5EF4-FFF2-40B4-BE49-F238E27FC236}">
                <a16:creationId xmlns:a16="http://schemas.microsoft.com/office/drawing/2014/main" id="{7B81F315-ECA6-080A-CFF8-0867168017BF}"/>
              </a:ext>
            </a:extLst>
          </p:cNvPr>
          <p:cNvSpPr txBox="1"/>
          <p:nvPr/>
        </p:nvSpPr>
        <p:spPr>
          <a:xfrm>
            <a:off x="3276600" y="508050"/>
            <a:ext cx="5715000" cy="7620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19050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8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Fattura PA </a:t>
            </a:r>
            <a:r>
              <a:rPr lang="it-IT" sz="2800" b="1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Ebsco</a:t>
            </a:r>
            <a:endParaRPr sz="2800" b="1" dirty="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b="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Riviste online con sconto dell’1% e IVA al 4%</a:t>
            </a:r>
            <a:endParaRPr sz="2000" b="0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161;g3e84ae72367_0_60">
            <a:extLst>
              <a:ext uri="{FF2B5EF4-FFF2-40B4-BE49-F238E27FC236}">
                <a16:creationId xmlns:a16="http://schemas.microsoft.com/office/drawing/2014/main" id="{2F5C2E69-CBCC-C639-1078-36F6B6AD89B6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it-IT" sz="1400" dirty="0">
                <a:solidFill>
                  <a:schemeClr val="dk2"/>
                </a:solidFill>
              </a:rPr>
              <a:t>88</a:t>
            </a:r>
            <a:r>
              <a:rPr lang="it-IT" sz="1400" baseline="30000" dirty="0">
                <a:solidFill>
                  <a:schemeClr val="dk2"/>
                </a:solidFill>
              </a:rPr>
              <a:t>a</a:t>
            </a:r>
            <a:r>
              <a:rPr lang="it-IT" sz="1400" dirty="0">
                <a:solidFill>
                  <a:schemeClr val="dk2"/>
                </a:solidFill>
              </a:rPr>
              <a:t> Assemblea, 8 giugno 2026</a:t>
            </a:r>
            <a:endParaRPr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oogle Shape;176;g3e84ae72367_0_72">
            <a:extLst>
              <a:ext uri="{FF2B5EF4-FFF2-40B4-BE49-F238E27FC236}">
                <a16:creationId xmlns:a16="http://schemas.microsoft.com/office/drawing/2014/main" id="{5F49D4E9-CC58-4C51-D2F9-5EF086682B9C}"/>
              </a:ext>
            </a:extLst>
          </p:cNvPr>
          <p:cNvGrpSpPr/>
          <p:nvPr/>
        </p:nvGrpSpPr>
        <p:grpSpPr>
          <a:xfrm>
            <a:off x="275998" y="1517650"/>
            <a:ext cx="8592007" cy="4838700"/>
            <a:chOff x="381000" y="1333500"/>
            <a:chExt cx="8382000" cy="4572000"/>
          </a:xfrm>
        </p:grpSpPr>
        <p:sp>
          <p:nvSpPr>
            <p:cNvPr id="4" name="Google Shape;177;g3e84ae72367_0_72">
              <a:extLst>
                <a:ext uri="{FF2B5EF4-FFF2-40B4-BE49-F238E27FC236}">
                  <a16:creationId xmlns:a16="http://schemas.microsoft.com/office/drawing/2014/main" id="{45723CCA-6DA0-6B74-D67E-2DD7CBBD41A7}"/>
                </a:ext>
              </a:extLst>
            </p:cNvPr>
            <p:cNvSpPr/>
            <p:nvPr/>
          </p:nvSpPr>
          <p:spPr>
            <a:xfrm>
              <a:off x="381000" y="1333500"/>
              <a:ext cx="8382000" cy="4572000"/>
            </a:xfrm>
            <a:prstGeom prst="roundRect">
              <a:avLst>
                <a:gd name="adj" fmla="val 3125"/>
              </a:avLst>
            </a:prstGeom>
            <a:solidFill>
              <a:srgbClr val="F8F9FA"/>
            </a:solidFill>
            <a:ln w="9525" cap="flat" cmpd="sng">
              <a:solidFill>
                <a:srgbClr val="E0E0E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178;g3e84ae72367_0_72">
              <a:extLst>
                <a:ext uri="{FF2B5EF4-FFF2-40B4-BE49-F238E27FC236}">
                  <a16:creationId xmlns:a16="http://schemas.microsoft.com/office/drawing/2014/main" id="{C2A62AAF-E77C-CE48-A15D-946DA874690F}"/>
                </a:ext>
              </a:extLst>
            </p:cNvPr>
            <p:cNvSpPr/>
            <p:nvPr/>
          </p:nvSpPr>
          <p:spPr>
            <a:xfrm>
              <a:off x="381000" y="1333500"/>
              <a:ext cx="8382000" cy="476400"/>
            </a:xfrm>
            <a:prstGeom prst="roundRect">
              <a:avLst>
                <a:gd name="adj" fmla="val 30000"/>
              </a:avLst>
            </a:prstGeom>
            <a:solidFill>
              <a:srgbClr val="002060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180;g3e84ae72367_0_72">
              <a:extLst>
                <a:ext uri="{FF2B5EF4-FFF2-40B4-BE49-F238E27FC236}">
                  <a16:creationId xmlns:a16="http://schemas.microsoft.com/office/drawing/2014/main" id="{B6C2D448-01FB-D19C-328C-F69A3A0B75DE}"/>
                </a:ext>
              </a:extLst>
            </p:cNvPr>
            <p:cNvSpPr txBox="1"/>
            <p:nvPr/>
          </p:nvSpPr>
          <p:spPr>
            <a:xfrm>
              <a:off x="571500" y="1381125"/>
              <a:ext cx="8001000" cy="38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14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Esempio di Calcolo e Dettaglio Fatturazione</a:t>
              </a:r>
              <a:endParaRPr sz="14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9" name="Google Shape;199;g3e84ae72367_0_276"/>
          <p:cNvSpPr txBox="1">
            <a:spLocks noGrp="1"/>
          </p:cNvSpPr>
          <p:nvPr>
            <p:ph type="title"/>
          </p:nvPr>
        </p:nvSpPr>
        <p:spPr>
          <a:xfrm>
            <a:off x="380999" y="738638"/>
            <a:ext cx="8487003" cy="937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Play"/>
              <a:buNone/>
            </a:pPr>
            <a:r>
              <a:rPr lang="it-IT" sz="2000" dirty="0">
                <a:latin typeface="Calibri"/>
                <a:ea typeface="Calibri"/>
                <a:cs typeface="Calibri"/>
                <a:sym typeface="Calibri"/>
              </a:rPr>
              <a:t>E’ stato caricato il prezzo scontato dell’1% ma non è stata calcolata l’IVA al 4%</a:t>
            </a:r>
          </a:p>
        </p:txBody>
      </p:sp>
      <p:pic>
        <p:nvPicPr>
          <p:cNvPr id="200" name="Google Shape;200;g3e84ae72367_0_27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97728" y="2158574"/>
            <a:ext cx="7148546" cy="4061041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" name="Google Shape;174;g3e84ae72367_0_72">
            <a:extLst>
              <a:ext uri="{FF2B5EF4-FFF2-40B4-BE49-F238E27FC236}">
                <a16:creationId xmlns:a16="http://schemas.microsoft.com/office/drawing/2014/main" id="{59E103B9-3B26-2789-9AF0-9D28CBFDB92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4669" b="4669"/>
          <a:stretch/>
        </p:blipFill>
        <p:spPr>
          <a:xfrm>
            <a:off x="381000" y="381000"/>
            <a:ext cx="2095500" cy="4884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61;g3e84ae72367_0_60">
            <a:extLst>
              <a:ext uri="{FF2B5EF4-FFF2-40B4-BE49-F238E27FC236}">
                <a16:creationId xmlns:a16="http://schemas.microsoft.com/office/drawing/2014/main" id="{725FB730-6560-4E1D-7083-B0E1BE86C415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it-IT" sz="1400" dirty="0">
                <a:solidFill>
                  <a:schemeClr val="dk2"/>
                </a:solidFill>
              </a:rPr>
              <a:t>88</a:t>
            </a:r>
            <a:r>
              <a:rPr lang="it-IT" sz="1400" baseline="30000" dirty="0">
                <a:solidFill>
                  <a:schemeClr val="dk2"/>
                </a:solidFill>
              </a:rPr>
              <a:t>a</a:t>
            </a:r>
            <a:r>
              <a:rPr lang="it-IT" sz="1400" dirty="0">
                <a:solidFill>
                  <a:schemeClr val="dk2"/>
                </a:solidFill>
              </a:rPr>
              <a:t> Assemblea, 8 giugno 2026</a:t>
            </a:r>
            <a:endParaRPr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176;g3e84ae72367_0_72">
            <a:extLst>
              <a:ext uri="{FF2B5EF4-FFF2-40B4-BE49-F238E27FC236}">
                <a16:creationId xmlns:a16="http://schemas.microsoft.com/office/drawing/2014/main" id="{3703393C-2513-C46F-8F4D-6237D010C52F}"/>
              </a:ext>
            </a:extLst>
          </p:cNvPr>
          <p:cNvGrpSpPr/>
          <p:nvPr/>
        </p:nvGrpSpPr>
        <p:grpSpPr>
          <a:xfrm>
            <a:off x="157849" y="2085976"/>
            <a:ext cx="8828302" cy="4270374"/>
            <a:chOff x="381000" y="1333500"/>
            <a:chExt cx="8382000" cy="4572000"/>
          </a:xfrm>
        </p:grpSpPr>
        <p:sp>
          <p:nvSpPr>
            <p:cNvPr id="5" name="Google Shape;177;g3e84ae72367_0_72">
              <a:extLst>
                <a:ext uri="{FF2B5EF4-FFF2-40B4-BE49-F238E27FC236}">
                  <a16:creationId xmlns:a16="http://schemas.microsoft.com/office/drawing/2014/main" id="{EFB5B9C5-1D1D-1B38-E9DB-DD20A9393235}"/>
                </a:ext>
              </a:extLst>
            </p:cNvPr>
            <p:cNvSpPr/>
            <p:nvPr/>
          </p:nvSpPr>
          <p:spPr>
            <a:xfrm>
              <a:off x="381000" y="1333500"/>
              <a:ext cx="8382000" cy="4572000"/>
            </a:xfrm>
            <a:prstGeom prst="roundRect">
              <a:avLst>
                <a:gd name="adj" fmla="val 3125"/>
              </a:avLst>
            </a:prstGeom>
            <a:solidFill>
              <a:srgbClr val="F8F9FA"/>
            </a:solidFill>
            <a:ln w="9525" cap="flat" cmpd="sng">
              <a:solidFill>
                <a:srgbClr val="E0E0E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178;g3e84ae72367_0_72">
              <a:extLst>
                <a:ext uri="{FF2B5EF4-FFF2-40B4-BE49-F238E27FC236}">
                  <a16:creationId xmlns:a16="http://schemas.microsoft.com/office/drawing/2014/main" id="{600E1EB9-16FD-6D77-E9CA-2CD71F58B41C}"/>
                </a:ext>
              </a:extLst>
            </p:cNvPr>
            <p:cNvSpPr/>
            <p:nvPr/>
          </p:nvSpPr>
          <p:spPr>
            <a:xfrm>
              <a:off x="381000" y="1333500"/>
              <a:ext cx="8382000" cy="476400"/>
            </a:xfrm>
            <a:prstGeom prst="roundRect">
              <a:avLst>
                <a:gd name="adj" fmla="val 30000"/>
              </a:avLst>
            </a:prstGeom>
            <a:solidFill>
              <a:srgbClr val="002060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180;g3e84ae72367_0_72">
              <a:extLst>
                <a:ext uri="{FF2B5EF4-FFF2-40B4-BE49-F238E27FC236}">
                  <a16:creationId xmlns:a16="http://schemas.microsoft.com/office/drawing/2014/main" id="{E3FE56DB-3248-6B71-4285-2EF4FAE9611F}"/>
                </a:ext>
              </a:extLst>
            </p:cNvPr>
            <p:cNvSpPr txBox="1"/>
            <p:nvPr/>
          </p:nvSpPr>
          <p:spPr>
            <a:xfrm>
              <a:off x="571500" y="1381125"/>
              <a:ext cx="8001000" cy="38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1400" b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Esempio di Calcolo e Dettaglio Fatturazione</a:t>
              </a:r>
              <a:endParaRPr sz="14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5" name="Google Shape;205;g3e84ae72367_0_281"/>
          <p:cNvSpPr txBox="1">
            <a:spLocks noGrp="1"/>
          </p:cNvSpPr>
          <p:nvPr>
            <p:ph type="title"/>
          </p:nvPr>
        </p:nvSpPr>
        <p:spPr>
          <a:xfrm>
            <a:off x="190499" y="734915"/>
            <a:ext cx="8795651" cy="13955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lang="it-IT" sz="1800" dirty="0">
                <a:latin typeface="Calibri"/>
                <a:ea typeface="Calibri"/>
                <a:cs typeface="Calibri"/>
                <a:sym typeface="Calibri"/>
              </a:rPr>
              <a:t>L’</a:t>
            </a:r>
            <a:r>
              <a:rPr lang="it-IT" sz="1800" b="1" dirty="0">
                <a:latin typeface="Calibri"/>
                <a:ea typeface="Calibri"/>
                <a:cs typeface="Calibri"/>
                <a:sym typeface="Calibri"/>
              </a:rPr>
              <a:t>Importo totale </a:t>
            </a:r>
            <a:r>
              <a:rPr lang="it-IT" sz="1800" dirty="0">
                <a:latin typeface="Calibri"/>
                <a:ea typeface="Calibri"/>
                <a:cs typeface="Calibri"/>
                <a:sym typeface="Calibri"/>
              </a:rPr>
              <a:t>e l’</a:t>
            </a:r>
            <a:r>
              <a:rPr lang="it-IT" sz="1800" b="1" dirty="0">
                <a:latin typeface="Calibri"/>
                <a:ea typeface="Calibri"/>
                <a:cs typeface="Calibri"/>
                <a:sym typeface="Calibri"/>
              </a:rPr>
              <a:t>Importo totale linee fattura</a:t>
            </a:r>
            <a:r>
              <a:rPr lang="it-IT" sz="1800" dirty="0">
                <a:latin typeface="Calibri"/>
                <a:ea typeface="Calibri"/>
                <a:cs typeface="Calibri"/>
                <a:sym typeface="Calibri"/>
              </a:rPr>
              <a:t> coincidono lo stesso perché in questo caso nel campo </a:t>
            </a:r>
            <a:r>
              <a:rPr lang="it-IT" sz="1800" i="1" dirty="0">
                <a:latin typeface="Calibri"/>
                <a:ea typeface="Calibri"/>
                <a:cs typeface="Calibri"/>
                <a:sym typeface="Calibri"/>
              </a:rPr>
              <a:t>Importo totale </a:t>
            </a:r>
            <a:r>
              <a:rPr lang="it-IT" sz="1800" dirty="0">
                <a:latin typeface="Calibri"/>
                <a:ea typeface="Calibri"/>
                <a:cs typeface="Calibri"/>
                <a:sym typeface="Calibri"/>
              </a:rPr>
              <a:t>è stato caricato il valore del campo </a:t>
            </a:r>
            <a:r>
              <a:rPr lang="it-IT" sz="1800" i="1" dirty="0">
                <a:latin typeface="Calibri"/>
                <a:ea typeface="Calibri"/>
                <a:cs typeface="Calibri"/>
                <a:sym typeface="Calibri"/>
              </a:rPr>
              <a:t>Importo</a:t>
            </a:r>
            <a:r>
              <a:rPr lang="it-IT" sz="1800" dirty="0">
                <a:latin typeface="Calibri"/>
                <a:ea typeface="Calibri"/>
                <a:cs typeface="Calibri"/>
                <a:sym typeface="Calibri"/>
              </a:rPr>
              <a:t> nella sezione </a:t>
            </a:r>
            <a:r>
              <a:rPr lang="it-IT" sz="1800" i="1" dirty="0">
                <a:latin typeface="Calibri"/>
                <a:ea typeface="Calibri"/>
                <a:cs typeface="Calibri"/>
                <a:sym typeface="Calibri"/>
              </a:rPr>
              <a:t>Dati relativi al pagamento</a:t>
            </a:r>
            <a:r>
              <a:rPr lang="it-IT" sz="1800" dirty="0">
                <a:latin typeface="Calibri"/>
                <a:ea typeface="Calibri"/>
                <a:cs typeface="Calibri"/>
                <a:sym typeface="Calibri"/>
              </a:rPr>
              <a:t> della fattura elettronica (l’imponibile) al posto del valore del campo </a:t>
            </a:r>
            <a:r>
              <a:rPr lang="it-IT" sz="1800" i="1" dirty="0">
                <a:latin typeface="Calibri"/>
                <a:ea typeface="Calibri"/>
                <a:cs typeface="Calibri"/>
                <a:sym typeface="Calibri"/>
              </a:rPr>
              <a:t>Importo totale documento </a:t>
            </a:r>
            <a:r>
              <a:rPr lang="it-IT" sz="1800" dirty="0">
                <a:latin typeface="Calibri"/>
                <a:ea typeface="Calibri"/>
                <a:cs typeface="Calibri"/>
                <a:sym typeface="Calibri"/>
              </a:rPr>
              <a:t>(la quota effettivamente pagata)</a:t>
            </a:r>
            <a:endParaRPr sz="1800" i="1" dirty="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6" name="Google Shape;206;g3e84ae72367_0_28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3053" y="2716768"/>
            <a:ext cx="8237894" cy="1464674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07" name="Google Shape;207;g3e84ae72367_0_28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250463" y="4495495"/>
            <a:ext cx="3092168" cy="1353825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08" name="Google Shape;208;g3e84ae72367_0_28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53053" y="4495495"/>
            <a:ext cx="3951045" cy="1643292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" name="Google Shape;174;g3e84ae72367_0_72">
            <a:extLst>
              <a:ext uri="{FF2B5EF4-FFF2-40B4-BE49-F238E27FC236}">
                <a16:creationId xmlns:a16="http://schemas.microsoft.com/office/drawing/2014/main" id="{9EB7CA89-87A3-C5FF-EAC1-8A8067D61F60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 t="4669" b="4669"/>
          <a:stretch/>
        </p:blipFill>
        <p:spPr>
          <a:xfrm>
            <a:off x="190500" y="159299"/>
            <a:ext cx="2095500" cy="4884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61;g3e84ae72367_0_60">
            <a:extLst>
              <a:ext uri="{FF2B5EF4-FFF2-40B4-BE49-F238E27FC236}">
                <a16:creationId xmlns:a16="http://schemas.microsoft.com/office/drawing/2014/main" id="{A3D49F93-31AA-D804-A6E0-1AA7A569F677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it-IT" sz="1400" dirty="0">
                <a:solidFill>
                  <a:schemeClr val="dk2"/>
                </a:solidFill>
              </a:rPr>
              <a:t>88</a:t>
            </a:r>
            <a:r>
              <a:rPr lang="it-IT" sz="1400" baseline="30000" dirty="0">
                <a:solidFill>
                  <a:schemeClr val="dk2"/>
                </a:solidFill>
              </a:rPr>
              <a:t>a</a:t>
            </a:r>
            <a:r>
              <a:rPr lang="it-IT" sz="1400" dirty="0">
                <a:solidFill>
                  <a:schemeClr val="dk2"/>
                </a:solidFill>
              </a:rPr>
              <a:t> Assemblea, 8 giugno 2026</a:t>
            </a:r>
            <a:endParaRPr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176;g3e84ae72367_0_72">
            <a:extLst>
              <a:ext uri="{FF2B5EF4-FFF2-40B4-BE49-F238E27FC236}">
                <a16:creationId xmlns:a16="http://schemas.microsoft.com/office/drawing/2014/main" id="{055A05AE-2288-AE74-EF38-22EC66B6053D}"/>
              </a:ext>
            </a:extLst>
          </p:cNvPr>
          <p:cNvGrpSpPr/>
          <p:nvPr/>
        </p:nvGrpSpPr>
        <p:grpSpPr>
          <a:xfrm>
            <a:off x="157849" y="2085976"/>
            <a:ext cx="8828302" cy="4270374"/>
            <a:chOff x="381000" y="1333500"/>
            <a:chExt cx="8382000" cy="4572000"/>
          </a:xfrm>
        </p:grpSpPr>
        <p:sp>
          <p:nvSpPr>
            <p:cNvPr id="5" name="Google Shape;177;g3e84ae72367_0_72">
              <a:extLst>
                <a:ext uri="{FF2B5EF4-FFF2-40B4-BE49-F238E27FC236}">
                  <a16:creationId xmlns:a16="http://schemas.microsoft.com/office/drawing/2014/main" id="{83918724-4A2B-EF26-4C35-9A19E895EF16}"/>
                </a:ext>
              </a:extLst>
            </p:cNvPr>
            <p:cNvSpPr/>
            <p:nvPr/>
          </p:nvSpPr>
          <p:spPr>
            <a:xfrm>
              <a:off x="381000" y="1333500"/>
              <a:ext cx="8382000" cy="4572000"/>
            </a:xfrm>
            <a:prstGeom prst="roundRect">
              <a:avLst>
                <a:gd name="adj" fmla="val 3125"/>
              </a:avLst>
            </a:prstGeom>
            <a:solidFill>
              <a:srgbClr val="F8F9FA"/>
            </a:solidFill>
            <a:ln w="9525" cap="flat" cmpd="sng">
              <a:solidFill>
                <a:srgbClr val="E0E0E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178;g3e84ae72367_0_72">
              <a:extLst>
                <a:ext uri="{FF2B5EF4-FFF2-40B4-BE49-F238E27FC236}">
                  <a16:creationId xmlns:a16="http://schemas.microsoft.com/office/drawing/2014/main" id="{52818EB7-2C9A-132A-8B00-438B9BC46B51}"/>
                </a:ext>
              </a:extLst>
            </p:cNvPr>
            <p:cNvSpPr/>
            <p:nvPr/>
          </p:nvSpPr>
          <p:spPr>
            <a:xfrm>
              <a:off x="381000" y="1333500"/>
              <a:ext cx="8382000" cy="476400"/>
            </a:xfrm>
            <a:prstGeom prst="roundRect">
              <a:avLst>
                <a:gd name="adj" fmla="val 30000"/>
              </a:avLst>
            </a:prstGeom>
            <a:solidFill>
              <a:srgbClr val="002060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180;g3e84ae72367_0_72">
              <a:extLst>
                <a:ext uri="{FF2B5EF4-FFF2-40B4-BE49-F238E27FC236}">
                  <a16:creationId xmlns:a16="http://schemas.microsoft.com/office/drawing/2014/main" id="{55690472-906D-8FBB-60A9-FAF2D87F59C6}"/>
                </a:ext>
              </a:extLst>
            </p:cNvPr>
            <p:cNvSpPr txBox="1"/>
            <p:nvPr/>
          </p:nvSpPr>
          <p:spPr>
            <a:xfrm>
              <a:off x="571500" y="1381125"/>
              <a:ext cx="8001000" cy="38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14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Esempio di Calcolo e Dettaglio Fatturazione</a:t>
              </a:r>
              <a:endParaRPr sz="14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13" name="Google Shape;213;g3e84ae72367_0_288"/>
          <p:cNvSpPr txBox="1">
            <a:spLocks noGrp="1"/>
          </p:cNvSpPr>
          <p:nvPr>
            <p:ph type="title"/>
          </p:nvPr>
        </p:nvSpPr>
        <p:spPr>
          <a:xfrm>
            <a:off x="157848" y="636571"/>
            <a:ext cx="8795651" cy="154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it-IT" sz="2800" dirty="0">
                <a:latin typeface="Calibri"/>
                <a:ea typeface="Calibri"/>
                <a:cs typeface="Calibri"/>
                <a:sym typeface="Calibri"/>
              </a:rPr>
              <a:t>Altre fatture PA </a:t>
            </a:r>
            <a:r>
              <a:rPr lang="it-IT" sz="2800" dirty="0" err="1">
                <a:latin typeface="Calibri"/>
                <a:ea typeface="Calibri"/>
                <a:cs typeface="Calibri"/>
                <a:sym typeface="Calibri"/>
              </a:rPr>
              <a:t>Ebsco</a:t>
            </a:r>
            <a:r>
              <a:rPr lang="it-IT" sz="2800" dirty="0">
                <a:latin typeface="Calibri"/>
                <a:ea typeface="Calibri"/>
                <a:cs typeface="Calibri"/>
                <a:sym typeface="Calibri"/>
              </a:rPr>
              <a:t> di riviste online con caratteristiche identiche all’esempio precedente sono state invece caricate correttamente</a:t>
            </a:r>
            <a:endParaRPr sz="2800" dirty="0"/>
          </a:p>
        </p:txBody>
      </p:sp>
      <p:pic>
        <p:nvPicPr>
          <p:cNvPr id="214" name="Google Shape;214;g3e84ae72367_0_28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1317" y="2656547"/>
            <a:ext cx="5577089" cy="3564881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15" name="Google Shape;215;g3e84ae72367_0_28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154708" y="4221163"/>
            <a:ext cx="6723286" cy="1608137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" name="Google Shape;174;g3e84ae72367_0_72">
            <a:extLst>
              <a:ext uri="{FF2B5EF4-FFF2-40B4-BE49-F238E27FC236}">
                <a16:creationId xmlns:a16="http://schemas.microsoft.com/office/drawing/2014/main" id="{748A3961-BE58-AC93-CEFA-A37D5214C41F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t="4669" b="4669"/>
          <a:stretch/>
        </p:blipFill>
        <p:spPr>
          <a:xfrm>
            <a:off x="190500" y="159299"/>
            <a:ext cx="2095500" cy="4884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61;g3e84ae72367_0_60">
            <a:extLst>
              <a:ext uri="{FF2B5EF4-FFF2-40B4-BE49-F238E27FC236}">
                <a16:creationId xmlns:a16="http://schemas.microsoft.com/office/drawing/2014/main" id="{08696904-AD69-B682-01C3-704E227EBE80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it-IT" sz="1400" dirty="0">
                <a:solidFill>
                  <a:schemeClr val="dk2"/>
                </a:solidFill>
              </a:rPr>
              <a:t>88</a:t>
            </a:r>
            <a:r>
              <a:rPr lang="it-IT" sz="1400" baseline="30000" dirty="0">
                <a:solidFill>
                  <a:schemeClr val="dk2"/>
                </a:solidFill>
              </a:rPr>
              <a:t>a</a:t>
            </a:r>
            <a:r>
              <a:rPr lang="it-IT" sz="1400" dirty="0">
                <a:solidFill>
                  <a:schemeClr val="dk2"/>
                </a:solidFill>
              </a:rPr>
              <a:t> Assemblea, 8 giugno 2026</a:t>
            </a:r>
            <a:endParaRPr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oogle Shape;176;g3e84ae72367_0_72">
            <a:extLst>
              <a:ext uri="{FF2B5EF4-FFF2-40B4-BE49-F238E27FC236}">
                <a16:creationId xmlns:a16="http://schemas.microsoft.com/office/drawing/2014/main" id="{59AE8FA8-A5D9-1153-EE68-C67130E97BF1}"/>
              </a:ext>
            </a:extLst>
          </p:cNvPr>
          <p:cNvGrpSpPr/>
          <p:nvPr/>
        </p:nvGrpSpPr>
        <p:grpSpPr>
          <a:xfrm>
            <a:off x="157849" y="1760848"/>
            <a:ext cx="8828302" cy="4270374"/>
            <a:chOff x="381000" y="1333500"/>
            <a:chExt cx="8382000" cy="4572000"/>
          </a:xfrm>
        </p:grpSpPr>
        <p:sp>
          <p:nvSpPr>
            <p:cNvPr id="9" name="Google Shape;177;g3e84ae72367_0_72">
              <a:extLst>
                <a:ext uri="{FF2B5EF4-FFF2-40B4-BE49-F238E27FC236}">
                  <a16:creationId xmlns:a16="http://schemas.microsoft.com/office/drawing/2014/main" id="{D8825A2D-9B7A-8068-5877-86DD34203EA9}"/>
                </a:ext>
              </a:extLst>
            </p:cNvPr>
            <p:cNvSpPr/>
            <p:nvPr/>
          </p:nvSpPr>
          <p:spPr>
            <a:xfrm>
              <a:off x="381000" y="1333500"/>
              <a:ext cx="8382000" cy="4572000"/>
            </a:xfrm>
            <a:prstGeom prst="roundRect">
              <a:avLst>
                <a:gd name="adj" fmla="val 3125"/>
              </a:avLst>
            </a:prstGeom>
            <a:solidFill>
              <a:srgbClr val="F8F9FA"/>
            </a:solidFill>
            <a:ln w="9525" cap="flat" cmpd="sng">
              <a:solidFill>
                <a:srgbClr val="E0E0E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78;g3e84ae72367_0_72">
              <a:extLst>
                <a:ext uri="{FF2B5EF4-FFF2-40B4-BE49-F238E27FC236}">
                  <a16:creationId xmlns:a16="http://schemas.microsoft.com/office/drawing/2014/main" id="{F9388552-4F7D-7F64-5D53-2602564C1C25}"/>
                </a:ext>
              </a:extLst>
            </p:cNvPr>
            <p:cNvSpPr/>
            <p:nvPr/>
          </p:nvSpPr>
          <p:spPr>
            <a:xfrm>
              <a:off x="381000" y="1333500"/>
              <a:ext cx="8382000" cy="476400"/>
            </a:xfrm>
            <a:prstGeom prst="roundRect">
              <a:avLst>
                <a:gd name="adj" fmla="val 30000"/>
              </a:avLst>
            </a:prstGeom>
            <a:solidFill>
              <a:srgbClr val="002060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80;g3e84ae72367_0_72">
              <a:extLst>
                <a:ext uri="{FF2B5EF4-FFF2-40B4-BE49-F238E27FC236}">
                  <a16:creationId xmlns:a16="http://schemas.microsoft.com/office/drawing/2014/main" id="{8A308440-F514-7CD2-A750-5EBD0C54AD65}"/>
                </a:ext>
              </a:extLst>
            </p:cNvPr>
            <p:cNvSpPr txBox="1"/>
            <p:nvPr/>
          </p:nvSpPr>
          <p:spPr>
            <a:xfrm>
              <a:off x="571500" y="1381125"/>
              <a:ext cx="8001000" cy="38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14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Esempio di Calcolo e Dettaglio Fatturazione</a:t>
              </a:r>
              <a:endParaRPr sz="14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21" name="Google Shape;221;g3e84ae72367_0_29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87906" y="2297717"/>
            <a:ext cx="6368187" cy="3641606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" name="Google Shape;174;g3e84ae72367_0_72">
            <a:extLst>
              <a:ext uri="{FF2B5EF4-FFF2-40B4-BE49-F238E27FC236}">
                <a16:creationId xmlns:a16="http://schemas.microsoft.com/office/drawing/2014/main" id="{4A9B56C7-3D38-5218-F48F-357AE0B0ECF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4669" b="4669"/>
          <a:stretch/>
        </p:blipFill>
        <p:spPr>
          <a:xfrm>
            <a:off x="381000" y="381000"/>
            <a:ext cx="2095500" cy="4884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161;g3e84ae72367_0_60">
            <a:extLst>
              <a:ext uri="{FF2B5EF4-FFF2-40B4-BE49-F238E27FC236}">
                <a16:creationId xmlns:a16="http://schemas.microsoft.com/office/drawing/2014/main" id="{02124C70-1538-5CFD-B897-F6FDFA1FC4BD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it-IT" sz="1400" dirty="0">
                <a:solidFill>
                  <a:schemeClr val="dk2"/>
                </a:solidFill>
              </a:rPr>
              <a:t>88</a:t>
            </a:r>
            <a:r>
              <a:rPr lang="it-IT" sz="1400" baseline="30000" dirty="0">
                <a:solidFill>
                  <a:schemeClr val="dk2"/>
                </a:solidFill>
              </a:rPr>
              <a:t>a</a:t>
            </a:r>
            <a:r>
              <a:rPr lang="it-IT" sz="1400" dirty="0">
                <a:solidFill>
                  <a:schemeClr val="dk2"/>
                </a:solidFill>
              </a:rPr>
              <a:t> Assemblea, 8 giugno 2026</a:t>
            </a:r>
            <a:endParaRPr dirty="0"/>
          </a:p>
        </p:txBody>
      </p:sp>
      <p:sp>
        <p:nvSpPr>
          <p:cNvPr id="5" name="Google Shape;175;g3e84ae72367_0_72">
            <a:extLst>
              <a:ext uri="{FF2B5EF4-FFF2-40B4-BE49-F238E27FC236}">
                <a16:creationId xmlns:a16="http://schemas.microsoft.com/office/drawing/2014/main" id="{13E34C61-167B-26C7-882D-922A95A80340}"/>
              </a:ext>
            </a:extLst>
          </p:cNvPr>
          <p:cNvSpPr txBox="1"/>
          <p:nvPr/>
        </p:nvSpPr>
        <p:spPr>
          <a:xfrm>
            <a:off x="3271151" y="673720"/>
            <a:ext cx="5715000" cy="7620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19050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8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Fattura PA Leggere</a:t>
            </a:r>
            <a:endParaRPr sz="2800" b="1" dirty="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b="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Monografie italiane con sconto del 18%</a:t>
            </a:r>
            <a:endParaRPr sz="2000" b="0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176;g3e84ae72367_0_72">
            <a:extLst>
              <a:ext uri="{FF2B5EF4-FFF2-40B4-BE49-F238E27FC236}">
                <a16:creationId xmlns:a16="http://schemas.microsoft.com/office/drawing/2014/main" id="{C025AD3F-909B-1DF2-9E66-DB0D7AB16039}"/>
              </a:ext>
            </a:extLst>
          </p:cNvPr>
          <p:cNvGrpSpPr/>
          <p:nvPr/>
        </p:nvGrpSpPr>
        <p:grpSpPr>
          <a:xfrm>
            <a:off x="157849" y="2101799"/>
            <a:ext cx="8828302" cy="4270374"/>
            <a:chOff x="381000" y="1333500"/>
            <a:chExt cx="8382000" cy="4572000"/>
          </a:xfrm>
        </p:grpSpPr>
        <p:sp>
          <p:nvSpPr>
            <p:cNvPr id="5" name="Google Shape;177;g3e84ae72367_0_72">
              <a:extLst>
                <a:ext uri="{FF2B5EF4-FFF2-40B4-BE49-F238E27FC236}">
                  <a16:creationId xmlns:a16="http://schemas.microsoft.com/office/drawing/2014/main" id="{83A29F4A-ACBA-F983-381F-54C0E90BAA6D}"/>
                </a:ext>
              </a:extLst>
            </p:cNvPr>
            <p:cNvSpPr/>
            <p:nvPr/>
          </p:nvSpPr>
          <p:spPr>
            <a:xfrm>
              <a:off x="381000" y="1333500"/>
              <a:ext cx="8382000" cy="4572000"/>
            </a:xfrm>
            <a:prstGeom prst="roundRect">
              <a:avLst>
                <a:gd name="adj" fmla="val 3125"/>
              </a:avLst>
            </a:prstGeom>
            <a:solidFill>
              <a:srgbClr val="F8F9FA"/>
            </a:solidFill>
            <a:ln w="9525" cap="flat" cmpd="sng">
              <a:solidFill>
                <a:srgbClr val="E0E0E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178;g3e84ae72367_0_72">
              <a:extLst>
                <a:ext uri="{FF2B5EF4-FFF2-40B4-BE49-F238E27FC236}">
                  <a16:creationId xmlns:a16="http://schemas.microsoft.com/office/drawing/2014/main" id="{8101A308-4F6D-73CE-2D11-3FFE5D667CDD}"/>
                </a:ext>
              </a:extLst>
            </p:cNvPr>
            <p:cNvSpPr/>
            <p:nvPr/>
          </p:nvSpPr>
          <p:spPr>
            <a:xfrm>
              <a:off x="381000" y="1333500"/>
              <a:ext cx="8382000" cy="476400"/>
            </a:xfrm>
            <a:prstGeom prst="roundRect">
              <a:avLst>
                <a:gd name="adj" fmla="val 30000"/>
              </a:avLst>
            </a:prstGeom>
            <a:solidFill>
              <a:srgbClr val="002060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180;g3e84ae72367_0_72">
              <a:extLst>
                <a:ext uri="{FF2B5EF4-FFF2-40B4-BE49-F238E27FC236}">
                  <a16:creationId xmlns:a16="http://schemas.microsoft.com/office/drawing/2014/main" id="{8344E608-AA0D-741D-5143-10CB195F5030}"/>
                </a:ext>
              </a:extLst>
            </p:cNvPr>
            <p:cNvSpPr txBox="1"/>
            <p:nvPr/>
          </p:nvSpPr>
          <p:spPr>
            <a:xfrm>
              <a:off x="571500" y="1381125"/>
              <a:ext cx="8001000" cy="38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14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Esempio di Calcolo e Dettaglio Fatturazione</a:t>
              </a:r>
              <a:endParaRPr sz="14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26" name="Google Shape;226;g3e84ae72367_0_299"/>
          <p:cNvSpPr txBox="1">
            <a:spLocks noGrp="1"/>
          </p:cNvSpPr>
          <p:nvPr>
            <p:ph type="title"/>
          </p:nvPr>
        </p:nvSpPr>
        <p:spPr>
          <a:xfrm>
            <a:off x="157849" y="867233"/>
            <a:ext cx="8373879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it-IT" sz="2400" dirty="0">
                <a:latin typeface="Calibri"/>
                <a:ea typeface="Calibri"/>
                <a:cs typeface="Calibri"/>
                <a:sym typeface="Calibri"/>
              </a:rPr>
              <a:t>Al primo tentativo, è stato caricato il valore unitario dei titoli in fattura elettronica (il prezzo non scontato) e non il valore totale (il prezzo al netto dello sconto)</a:t>
            </a:r>
            <a:endParaRPr sz="2400" dirty="0"/>
          </a:p>
        </p:txBody>
      </p:sp>
      <p:pic>
        <p:nvPicPr>
          <p:cNvPr id="227" name="Google Shape;227;g3e84ae72367_0_29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12273" y="4308112"/>
            <a:ext cx="7919454" cy="1965221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28" name="Google Shape;228;g3e84ae72367_0_29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24474" y="2717710"/>
            <a:ext cx="8295052" cy="1493252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" name="Google Shape;174;g3e84ae72367_0_72">
            <a:extLst>
              <a:ext uri="{FF2B5EF4-FFF2-40B4-BE49-F238E27FC236}">
                <a16:creationId xmlns:a16="http://schemas.microsoft.com/office/drawing/2014/main" id="{E43055BF-9517-1E4A-BB07-FDFE03FC780E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t="4669" b="4669"/>
          <a:stretch/>
        </p:blipFill>
        <p:spPr>
          <a:xfrm>
            <a:off x="381000" y="381000"/>
            <a:ext cx="2095500" cy="4884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61;g3e84ae72367_0_60">
            <a:extLst>
              <a:ext uri="{FF2B5EF4-FFF2-40B4-BE49-F238E27FC236}">
                <a16:creationId xmlns:a16="http://schemas.microsoft.com/office/drawing/2014/main" id="{B0513B6E-7796-4CD6-E599-007D86962DA1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it-IT" sz="1400" dirty="0">
                <a:solidFill>
                  <a:schemeClr val="dk2"/>
                </a:solidFill>
              </a:rPr>
              <a:t>88</a:t>
            </a:r>
            <a:r>
              <a:rPr lang="it-IT" sz="1400" baseline="30000" dirty="0">
                <a:solidFill>
                  <a:schemeClr val="dk2"/>
                </a:solidFill>
              </a:rPr>
              <a:t>a</a:t>
            </a:r>
            <a:r>
              <a:rPr lang="it-IT" sz="1400" dirty="0">
                <a:solidFill>
                  <a:schemeClr val="dk2"/>
                </a:solidFill>
              </a:rPr>
              <a:t> Assemblea, 8 giugno 2026</a:t>
            </a:r>
            <a:endParaRPr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176;g3e84ae72367_0_72">
            <a:extLst>
              <a:ext uri="{FF2B5EF4-FFF2-40B4-BE49-F238E27FC236}">
                <a16:creationId xmlns:a16="http://schemas.microsoft.com/office/drawing/2014/main" id="{85B61D5E-5F93-4BBF-E585-514955860386}"/>
              </a:ext>
            </a:extLst>
          </p:cNvPr>
          <p:cNvGrpSpPr/>
          <p:nvPr/>
        </p:nvGrpSpPr>
        <p:grpSpPr>
          <a:xfrm>
            <a:off x="157849" y="2101799"/>
            <a:ext cx="8828302" cy="4270374"/>
            <a:chOff x="381000" y="1333500"/>
            <a:chExt cx="8382000" cy="4572000"/>
          </a:xfrm>
        </p:grpSpPr>
        <p:sp>
          <p:nvSpPr>
            <p:cNvPr id="5" name="Google Shape;177;g3e84ae72367_0_72">
              <a:extLst>
                <a:ext uri="{FF2B5EF4-FFF2-40B4-BE49-F238E27FC236}">
                  <a16:creationId xmlns:a16="http://schemas.microsoft.com/office/drawing/2014/main" id="{3654EFCC-EB6F-A4A0-8670-87BFA4F1D790}"/>
                </a:ext>
              </a:extLst>
            </p:cNvPr>
            <p:cNvSpPr/>
            <p:nvPr/>
          </p:nvSpPr>
          <p:spPr>
            <a:xfrm>
              <a:off x="381000" y="1333500"/>
              <a:ext cx="8382000" cy="4572000"/>
            </a:xfrm>
            <a:prstGeom prst="roundRect">
              <a:avLst>
                <a:gd name="adj" fmla="val 3125"/>
              </a:avLst>
            </a:prstGeom>
            <a:solidFill>
              <a:srgbClr val="F8F9FA"/>
            </a:solidFill>
            <a:ln w="9525" cap="flat" cmpd="sng">
              <a:solidFill>
                <a:srgbClr val="E0E0E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178;g3e84ae72367_0_72">
              <a:extLst>
                <a:ext uri="{FF2B5EF4-FFF2-40B4-BE49-F238E27FC236}">
                  <a16:creationId xmlns:a16="http://schemas.microsoft.com/office/drawing/2014/main" id="{E6F71F7B-05D3-46BD-19A3-720E1FD4AAD4}"/>
                </a:ext>
              </a:extLst>
            </p:cNvPr>
            <p:cNvSpPr/>
            <p:nvPr/>
          </p:nvSpPr>
          <p:spPr>
            <a:xfrm>
              <a:off x="381000" y="1333500"/>
              <a:ext cx="8382000" cy="476400"/>
            </a:xfrm>
            <a:prstGeom prst="roundRect">
              <a:avLst>
                <a:gd name="adj" fmla="val 30000"/>
              </a:avLst>
            </a:prstGeom>
            <a:solidFill>
              <a:srgbClr val="002060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180;g3e84ae72367_0_72">
              <a:extLst>
                <a:ext uri="{FF2B5EF4-FFF2-40B4-BE49-F238E27FC236}">
                  <a16:creationId xmlns:a16="http://schemas.microsoft.com/office/drawing/2014/main" id="{10195C80-D091-253B-D87C-354F2AE7B1FE}"/>
                </a:ext>
              </a:extLst>
            </p:cNvPr>
            <p:cNvSpPr txBox="1"/>
            <p:nvPr/>
          </p:nvSpPr>
          <p:spPr>
            <a:xfrm>
              <a:off x="571500" y="1381125"/>
              <a:ext cx="8001000" cy="38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14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Esempio di Calcolo e Dettaglio Fatturazione</a:t>
              </a:r>
              <a:endParaRPr sz="14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33" name="Google Shape;233;g3e84ae72367_0_305"/>
          <p:cNvSpPr txBox="1">
            <a:spLocks noGrp="1"/>
          </p:cNvSpPr>
          <p:nvPr>
            <p:ph type="title"/>
          </p:nvPr>
        </p:nvSpPr>
        <p:spPr>
          <a:xfrm>
            <a:off x="157849" y="820582"/>
            <a:ext cx="8587976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lang="it-IT" sz="2400" dirty="0">
                <a:latin typeface="Calibri"/>
                <a:ea typeface="Calibri"/>
                <a:cs typeface="Calibri"/>
                <a:sym typeface="Calibri"/>
              </a:rPr>
              <a:t>La fattura è stata cancellata e ricaricata e al secondo tentativo sono stati caricati i prezzi corretti (al netto dello sconto)</a:t>
            </a:r>
            <a:endParaRPr sz="2400" dirty="0"/>
          </a:p>
        </p:txBody>
      </p:sp>
      <p:pic>
        <p:nvPicPr>
          <p:cNvPr id="234" name="Google Shape;234;g3e84ae72367_0_30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00760" y="2687109"/>
            <a:ext cx="8345065" cy="1178883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35" name="Google Shape;235;g3e84ae72367_0_30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43575" y="4047370"/>
            <a:ext cx="8659434" cy="2143424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" name="Google Shape;174;g3e84ae72367_0_72">
            <a:extLst>
              <a:ext uri="{FF2B5EF4-FFF2-40B4-BE49-F238E27FC236}">
                <a16:creationId xmlns:a16="http://schemas.microsoft.com/office/drawing/2014/main" id="{A9E042FB-6B99-04D6-F701-69CBFEAE459A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t="4669" b="4669"/>
          <a:stretch/>
        </p:blipFill>
        <p:spPr>
          <a:xfrm>
            <a:off x="381000" y="381000"/>
            <a:ext cx="2095500" cy="4884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61;g3e84ae72367_0_60">
            <a:extLst>
              <a:ext uri="{FF2B5EF4-FFF2-40B4-BE49-F238E27FC236}">
                <a16:creationId xmlns:a16="http://schemas.microsoft.com/office/drawing/2014/main" id="{E333A119-1AC2-A483-79EA-9E18CECAC184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it-IT" sz="1400" dirty="0">
                <a:solidFill>
                  <a:schemeClr val="dk2"/>
                </a:solidFill>
              </a:rPr>
              <a:t>88</a:t>
            </a:r>
            <a:r>
              <a:rPr lang="it-IT" sz="1400" baseline="30000" dirty="0">
                <a:solidFill>
                  <a:schemeClr val="dk2"/>
                </a:solidFill>
              </a:rPr>
              <a:t>a</a:t>
            </a:r>
            <a:r>
              <a:rPr lang="it-IT" sz="1400" dirty="0">
                <a:solidFill>
                  <a:schemeClr val="dk2"/>
                </a:solidFill>
              </a:rPr>
              <a:t> Assemblea, 8 giugno 2026</a:t>
            </a:r>
            <a:endParaRPr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oogle Shape;176;g3e84ae72367_0_72">
            <a:extLst>
              <a:ext uri="{FF2B5EF4-FFF2-40B4-BE49-F238E27FC236}">
                <a16:creationId xmlns:a16="http://schemas.microsoft.com/office/drawing/2014/main" id="{83295BF9-9B85-9AA1-3C8E-DBFA7EB5521A}"/>
              </a:ext>
            </a:extLst>
          </p:cNvPr>
          <p:cNvGrpSpPr/>
          <p:nvPr/>
        </p:nvGrpSpPr>
        <p:grpSpPr>
          <a:xfrm>
            <a:off x="157849" y="1147294"/>
            <a:ext cx="8828302" cy="5224879"/>
            <a:chOff x="381000" y="1333500"/>
            <a:chExt cx="8382000" cy="4572000"/>
          </a:xfrm>
        </p:grpSpPr>
        <p:sp>
          <p:nvSpPr>
            <p:cNvPr id="6" name="Google Shape;177;g3e84ae72367_0_72">
              <a:extLst>
                <a:ext uri="{FF2B5EF4-FFF2-40B4-BE49-F238E27FC236}">
                  <a16:creationId xmlns:a16="http://schemas.microsoft.com/office/drawing/2014/main" id="{DA663576-DA48-65E3-BC3F-5072873D9A59}"/>
                </a:ext>
              </a:extLst>
            </p:cNvPr>
            <p:cNvSpPr/>
            <p:nvPr/>
          </p:nvSpPr>
          <p:spPr>
            <a:xfrm>
              <a:off x="381000" y="1333500"/>
              <a:ext cx="8382000" cy="4572000"/>
            </a:xfrm>
            <a:prstGeom prst="roundRect">
              <a:avLst>
                <a:gd name="adj" fmla="val 3125"/>
              </a:avLst>
            </a:prstGeom>
            <a:solidFill>
              <a:srgbClr val="F8F9FA"/>
            </a:solidFill>
            <a:ln w="9525" cap="flat" cmpd="sng">
              <a:solidFill>
                <a:srgbClr val="E0E0E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178;g3e84ae72367_0_72">
              <a:extLst>
                <a:ext uri="{FF2B5EF4-FFF2-40B4-BE49-F238E27FC236}">
                  <a16:creationId xmlns:a16="http://schemas.microsoft.com/office/drawing/2014/main" id="{FE1CD946-B06C-D01F-8726-C1BE58D38FF5}"/>
                </a:ext>
              </a:extLst>
            </p:cNvPr>
            <p:cNvSpPr/>
            <p:nvPr/>
          </p:nvSpPr>
          <p:spPr>
            <a:xfrm>
              <a:off x="381000" y="1333500"/>
              <a:ext cx="8382000" cy="476400"/>
            </a:xfrm>
            <a:prstGeom prst="roundRect">
              <a:avLst>
                <a:gd name="adj" fmla="val 30000"/>
              </a:avLst>
            </a:prstGeom>
            <a:solidFill>
              <a:srgbClr val="002060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180;g3e84ae72367_0_72">
              <a:extLst>
                <a:ext uri="{FF2B5EF4-FFF2-40B4-BE49-F238E27FC236}">
                  <a16:creationId xmlns:a16="http://schemas.microsoft.com/office/drawing/2014/main" id="{3CFC3228-9629-C2F7-1DDF-CD852887354A}"/>
                </a:ext>
              </a:extLst>
            </p:cNvPr>
            <p:cNvSpPr txBox="1"/>
            <p:nvPr/>
          </p:nvSpPr>
          <p:spPr>
            <a:xfrm>
              <a:off x="571500" y="1381125"/>
              <a:ext cx="8001000" cy="38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14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Esempio di Caricamento delle Linee </a:t>
              </a:r>
              <a:r>
                <a:rPr lang="it-IT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F</a:t>
              </a:r>
              <a:r>
                <a:rPr lang="it-IT" sz="14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attura e Dettaglio Fatturazione</a:t>
              </a:r>
              <a:endParaRPr sz="14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41" name="Google Shape;241;g3e84ae72367_0_311"/>
          <p:cNvPicPr preferRelativeResize="0"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3778" y="2275285"/>
            <a:ext cx="8756445" cy="1044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242" name="Google Shape;242;g3e84ae72367_0_311"/>
          <p:cNvSpPr txBox="1"/>
          <p:nvPr/>
        </p:nvSpPr>
        <p:spPr>
          <a:xfrm>
            <a:off x="206087" y="1761696"/>
            <a:ext cx="7941900" cy="591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Una linea di fattura è stata raddoppiata</a:t>
            </a:r>
            <a:endParaRPr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3" name="Google Shape;243;g3e84ae72367_0_311"/>
          <p:cNvPicPr preferRelativeResize="0"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6087" y="3854072"/>
            <a:ext cx="4350437" cy="1296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244" name="Google Shape;244;g3e84ae72367_0_311"/>
          <p:cNvSpPr txBox="1"/>
          <p:nvPr/>
        </p:nvSpPr>
        <p:spPr>
          <a:xfrm>
            <a:off x="157849" y="3362318"/>
            <a:ext cx="7799700" cy="6696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Due linee non sono state riconosciute e inserite</a:t>
            </a:r>
            <a:endParaRPr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5" name="Google Shape;245;g3e84ae72367_0_311"/>
          <p:cNvPicPr preferRelativeResize="0">
            <a:picLocks noChangeAspect="1"/>
          </p:cNvPicPr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51779" y="3854072"/>
            <a:ext cx="4226547" cy="1296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246" name="Google Shape;246;g3e84ae72367_0_311"/>
          <p:cNvSpPr txBox="1"/>
          <p:nvPr/>
        </p:nvSpPr>
        <p:spPr>
          <a:xfrm>
            <a:off x="129274" y="5245261"/>
            <a:ext cx="8404508" cy="822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Analizzando l’xml, sembra che abbia assegnato, sbagliando, due volte la stessa linea di copia al titolo che non ha riconosciuto </a:t>
            </a:r>
            <a:endParaRPr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Google Shape;174;g3e84ae72367_0_72">
            <a:extLst>
              <a:ext uri="{FF2B5EF4-FFF2-40B4-BE49-F238E27FC236}">
                <a16:creationId xmlns:a16="http://schemas.microsoft.com/office/drawing/2014/main" id="{A3033D27-66A8-EF66-E140-0E17FBBF4AF8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 t="4669" b="4669"/>
          <a:stretch/>
        </p:blipFill>
        <p:spPr>
          <a:xfrm>
            <a:off x="381000" y="381000"/>
            <a:ext cx="2095500" cy="4884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61;g3e84ae72367_0_60">
            <a:extLst>
              <a:ext uri="{FF2B5EF4-FFF2-40B4-BE49-F238E27FC236}">
                <a16:creationId xmlns:a16="http://schemas.microsoft.com/office/drawing/2014/main" id="{9FAC8EFD-2AE9-F856-D57A-500FF1D25F1B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it-IT" sz="1400" dirty="0">
                <a:solidFill>
                  <a:schemeClr val="dk2"/>
                </a:solidFill>
              </a:rPr>
              <a:t>88</a:t>
            </a:r>
            <a:r>
              <a:rPr lang="it-IT" sz="1400" baseline="30000" dirty="0">
                <a:solidFill>
                  <a:schemeClr val="dk2"/>
                </a:solidFill>
              </a:rPr>
              <a:t>a</a:t>
            </a:r>
            <a:r>
              <a:rPr lang="it-IT" sz="1400" dirty="0">
                <a:solidFill>
                  <a:schemeClr val="dk2"/>
                </a:solidFill>
              </a:rPr>
              <a:t> Assemblea, 8 giugno 2026</a:t>
            </a:r>
            <a:endParaRPr dirty="0"/>
          </a:p>
        </p:txBody>
      </p:sp>
      <p:sp>
        <p:nvSpPr>
          <p:cNvPr id="4" name="Google Shape;175;g3e84ae72367_0_72">
            <a:extLst>
              <a:ext uri="{FF2B5EF4-FFF2-40B4-BE49-F238E27FC236}">
                <a16:creationId xmlns:a16="http://schemas.microsoft.com/office/drawing/2014/main" id="{7FFFA4E1-E6C5-A4BC-3E24-6662F14F562F}"/>
              </a:ext>
            </a:extLst>
          </p:cNvPr>
          <p:cNvSpPr txBox="1"/>
          <p:nvPr/>
        </p:nvSpPr>
        <p:spPr>
          <a:xfrm>
            <a:off x="3271151" y="335859"/>
            <a:ext cx="5715000" cy="7620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19050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8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Fattura pro-forma </a:t>
            </a:r>
            <a:r>
              <a:rPr lang="it-IT" sz="2800" b="1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Ebsco</a:t>
            </a:r>
            <a:endParaRPr sz="2800" b="1" dirty="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b="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Monografie estere con sconto del 20,10%</a:t>
            </a:r>
            <a:endParaRPr sz="2000" b="0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3e84f6c1653_0_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it-IT" sz="1400">
                <a:solidFill>
                  <a:schemeClr val="dk2"/>
                </a:solidFill>
              </a:rPr>
              <a:t>88</a:t>
            </a:r>
            <a:r>
              <a:rPr lang="it-IT" sz="1400" baseline="30000">
                <a:solidFill>
                  <a:schemeClr val="dk2"/>
                </a:solidFill>
              </a:rPr>
              <a:t>a</a:t>
            </a:r>
            <a:r>
              <a:rPr lang="it-IT" sz="1400">
                <a:solidFill>
                  <a:schemeClr val="dk2"/>
                </a:solidFill>
              </a:rPr>
              <a:t> Assemblea, 8 giugno 2026</a:t>
            </a:r>
            <a:endParaRPr/>
          </a:p>
        </p:txBody>
      </p:sp>
      <p:sp>
        <p:nvSpPr>
          <p:cNvPr id="257" name="Google Shape;257;g3e84f6c1653_0_0" descr="Risultati immagini per università pisa logo"/>
          <p:cNvSpPr/>
          <p:nvPr/>
        </p:nvSpPr>
        <p:spPr>
          <a:xfrm>
            <a:off x="155575" y="-144463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258;g3e84f6c1653_0_0"/>
          <p:cNvSpPr txBox="1"/>
          <p:nvPr/>
        </p:nvSpPr>
        <p:spPr>
          <a:xfrm>
            <a:off x="247649" y="2938630"/>
            <a:ext cx="8715375" cy="2724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47500" lnSpcReduction="20000"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rtl="0">
              <a:lnSpc>
                <a:spcPct val="128000"/>
              </a:lnSpc>
              <a:spcBef>
                <a:spcPts val="0"/>
              </a:spcBef>
              <a:buClr>
                <a:schemeClr val="dk1"/>
              </a:buClr>
              <a:buSzPct val="30556"/>
              <a:buFont typeface="Arial"/>
              <a:buNone/>
            </a:pPr>
            <a:r>
              <a:rPr lang="it-IT" sz="5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Conclusioni</a:t>
            </a:r>
            <a:r>
              <a:rPr lang="it-IT" sz="5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l’obiettivo è sicuramente da perseguire, perché permette di evitare l’inserimento manuale delle fatture con l’auspicio che sia un ulteriore passo avanti verso l’integrazione diretta tra ALMA e strumenti come UGOV o TITULUS</a:t>
            </a:r>
            <a:endParaRPr sz="5800" dirty="0"/>
          </a:p>
        </p:txBody>
      </p:sp>
      <p:sp>
        <p:nvSpPr>
          <p:cNvPr id="259" name="Google Shape;259;g3e84f6c1653_0_0"/>
          <p:cNvSpPr txBox="1"/>
          <p:nvPr/>
        </p:nvSpPr>
        <p:spPr>
          <a:xfrm>
            <a:off x="802986" y="1035218"/>
            <a:ext cx="7604700" cy="1439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lang="it-IT" sz="3600" b="1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GdL</a:t>
            </a:r>
            <a:r>
              <a:rPr lang="it-IT" sz="36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ALMA</a:t>
            </a:r>
            <a:br>
              <a:rPr lang="it-IT" sz="36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it-IT" sz="36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Importazione delle fatture in formato pdf e immagine</a:t>
            </a:r>
            <a:endParaRPr sz="3600" b="1" i="0" u="none" strike="noStrike" cap="none" dirty="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Google Shape;164;g3e84ae72367_0_60" descr="Itale">
            <a:extLst>
              <a:ext uri="{FF2B5EF4-FFF2-40B4-BE49-F238E27FC236}">
                <a16:creationId xmlns:a16="http://schemas.microsoft.com/office/drawing/2014/main" id="{15794C44-4EE1-1643-261D-DB40F67CF27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9388" y="276226"/>
            <a:ext cx="2879725" cy="6715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3e84f6c1653_0_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it-IT" sz="1400" dirty="0">
                <a:solidFill>
                  <a:schemeClr val="dk2"/>
                </a:solidFill>
              </a:rPr>
              <a:t>88</a:t>
            </a:r>
            <a:r>
              <a:rPr lang="it-IT" sz="1400" baseline="30000" dirty="0">
                <a:solidFill>
                  <a:schemeClr val="dk2"/>
                </a:solidFill>
              </a:rPr>
              <a:t>a</a:t>
            </a:r>
            <a:r>
              <a:rPr lang="it-IT" sz="1400" dirty="0">
                <a:solidFill>
                  <a:schemeClr val="dk2"/>
                </a:solidFill>
              </a:rPr>
              <a:t> Assemblea, 8 giugno 2026</a:t>
            </a:r>
            <a:endParaRPr dirty="0"/>
          </a:p>
        </p:txBody>
      </p:sp>
      <p:sp>
        <p:nvSpPr>
          <p:cNvPr id="267" name="Google Shape;267;g3e84f6c1653_0_12"/>
          <p:cNvSpPr txBox="1">
            <a:spLocks noGrp="1"/>
          </p:cNvSpPr>
          <p:nvPr>
            <p:ph type="body" idx="4294967295"/>
          </p:nvPr>
        </p:nvSpPr>
        <p:spPr>
          <a:xfrm>
            <a:off x="0" y="1600200"/>
            <a:ext cx="40386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it-IT" sz="2000"/>
              <a:t> </a:t>
            </a:r>
            <a:endParaRPr/>
          </a:p>
        </p:txBody>
      </p:sp>
      <p:sp>
        <p:nvSpPr>
          <p:cNvPr id="268" name="Google Shape;268;g3e84f6c1653_0_12"/>
          <p:cNvSpPr txBox="1">
            <a:spLocks noGrp="1"/>
          </p:cNvSpPr>
          <p:nvPr>
            <p:ph type="body" idx="4294967295"/>
          </p:nvPr>
        </p:nvSpPr>
        <p:spPr>
          <a:xfrm>
            <a:off x="574675" y="2292528"/>
            <a:ext cx="8569200" cy="383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0" algn="l" rtl="0">
              <a:lnSpc>
                <a:spcPct val="200000"/>
              </a:lnSpc>
              <a:spcBef>
                <a:spcPts val="500"/>
              </a:spcBef>
              <a:spcAft>
                <a:spcPts val="0"/>
              </a:spcAft>
              <a:buSzPts val="3200"/>
              <a:buNone/>
            </a:pPr>
            <a:endParaRPr sz="2000"/>
          </a:p>
          <a:p>
            <a:pPr marL="12700" lvl="0" indent="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/>
          </a:p>
        </p:txBody>
      </p:sp>
      <p:sp>
        <p:nvSpPr>
          <p:cNvPr id="270" name="Google Shape;270;g3e84f6c1653_0_12" descr="Risultati immagini per università pisa logo"/>
          <p:cNvSpPr/>
          <p:nvPr/>
        </p:nvSpPr>
        <p:spPr>
          <a:xfrm>
            <a:off x="155575" y="-144463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" name="Google Shape;271;g3e84f6c1653_0_12"/>
          <p:cNvSpPr txBox="1"/>
          <p:nvPr/>
        </p:nvSpPr>
        <p:spPr>
          <a:xfrm>
            <a:off x="341287" y="3008648"/>
            <a:ext cx="8461425" cy="31175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0000" lnSpcReduction="20000"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0556"/>
              <a:buFont typeface="Arial"/>
              <a:buNone/>
            </a:pPr>
            <a:r>
              <a:rPr lang="it-IT" sz="4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Visti però i risultati finora ottenuti, il compimento del progetto richiederà sicuramente un lavoro di </a:t>
            </a:r>
            <a:r>
              <a:rPr lang="it-IT" sz="46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analisi</a:t>
            </a:r>
            <a:r>
              <a:rPr lang="it-IT" sz="4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e di </a:t>
            </a:r>
            <a:r>
              <a:rPr lang="it-IT" sz="46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confronto</a:t>
            </a:r>
            <a:r>
              <a:rPr lang="it-IT" sz="4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con Ex Libris importante e di non breve durata</a:t>
            </a:r>
            <a:r>
              <a:rPr lang="it-IT" sz="3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br>
              <a:rPr lang="it-IT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3600" dirty="0"/>
          </a:p>
        </p:txBody>
      </p:sp>
      <p:sp>
        <p:nvSpPr>
          <p:cNvPr id="3" name="Google Shape;259;g3e84f6c1653_0_0">
            <a:extLst>
              <a:ext uri="{FF2B5EF4-FFF2-40B4-BE49-F238E27FC236}">
                <a16:creationId xmlns:a16="http://schemas.microsoft.com/office/drawing/2014/main" id="{489E0FED-215C-3AD5-5A58-3021B53FCFB9}"/>
              </a:ext>
            </a:extLst>
          </p:cNvPr>
          <p:cNvSpPr txBox="1"/>
          <p:nvPr/>
        </p:nvSpPr>
        <p:spPr>
          <a:xfrm>
            <a:off x="769649" y="1035218"/>
            <a:ext cx="7604700" cy="1439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lang="it-IT" sz="3600" b="1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GdL</a:t>
            </a:r>
            <a:r>
              <a:rPr lang="it-IT" sz="36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ALMA</a:t>
            </a:r>
            <a:br>
              <a:rPr lang="it-IT" sz="36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it-IT" sz="36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Importazione delle fatture in formato pdf e immagine</a:t>
            </a:r>
            <a:endParaRPr sz="3600" b="1" i="0" u="none" strike="noStrike" cap="none" dirty="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" name="Google Shape;164;g3e84ae72367_0_60" descr="Itale">
            <a:extLst>
              <a:ext uri="{FF2B5EF4-FFF2-40B4-BE49-F238E27FC236}">
                <a16:creationId xmlns:a16="http://schemas.microsoft.com/office/drawing/2014/main" id="{C7C9E17E-EF54-5BE7-0896-94341C99C07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9388" y="276226"/>
            <a:ext cx="2879725" cy="6715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</TotalTime>
  <Words>787</Words>
  <Application>Microsoft Office PowerPoint</Application>
  <PresentationFormat>Presentazione su schermo (4:3)</PresentationFormat>
  <Paragraphs>113</Paragraphs>
  <Slides>19</Slides>
  <Notes>19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19</vt:i4>
      </vt:variant>
    </vt:vector>
  </HeadingPairs>
  <TitlesOfParts>
    <vt:vector size="23" baseType="lpstr">
      <vt:lpstr>Arial</vt:lpstr>
      <vt:lpstr>Calibri</vt:lpstr>
      <vt:lpstr>Play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Per 1 linea fattura (su 7 totali) è stato caricato il prezzo non scontato</vt:lpstr>
      <vt:lpstr>Presentazione standard di PowerPoint</vt:lpstr>
      <vt:lpstr>E’ stato caricato il prezzo scontato dell’1% ma non è stata calcolata l’IVA al 4%</vt:lpstr>
      <vt:lpstr>L’Importo totale e l’Importo totale linee fattura coincidono lo stesso perché in questo caso nel campo Importo totale è stato caricato il valore del campo Importo nella sezione Dati relativi al pagamento della fattura elettronica (l’imponibile) al posto del valore del campo Importo totale documento (la quota effettivamente pagata)</vt:lpstr>
      <vt:lpstr>Altre fatture PA Ebsco di riviste online con caratteristiche identiche all’esempio precedente sono state invece caricate correttamente</vt:lpstr>
      <vt:lpstr>Presentazione standard di PowerPoint</vt:lpstr>
      <vt:lpstr>Al primo tentativo, è stato caricato il valore unitario dei titoli in fattura elettronica (il prezzo non scontato) e non il valore totale (il prezzo al netto dello sconto)</vt:lpstr>
      <vt:lpstr>La fattura è stata cancellata e ricaricata e al secondo tentativo sono stati caricati i prezzi corretti (al netto dello sconto)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Silvia Trevenzoli</dc:creator>
  <cp:lastModifiedBy>Maria Teresa De Gregori</cp:lastModifiedBy>
  <cp:revision>25</cp:revision>
  <dcterms:created xsi:type="dcterms:W3CDTF">2019-04-09T09:39:45Z</dcterms:created>
  <dcterms:modified xsi:type="dcterms:W3CDTF">2026-06-05T13:44:05Z</dcterms:modified>
</cp:coreProperties>
</file>